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2" r:id="rId3"/>
    <p:sldId id="263" r:id="rId4"/>
    <p:sldId id="268" r:id="rId5"/>
    <p:sldId id="258" r:id="rId6"/>
    <p:sldId id="269" r:id="rId7"/>
    <p:sldId id="27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i, Abhishek (Cognizant)" initials="JA(" lastIdx="1" clrIdx="0">
    <p:extLst>
      <p:ext uri="{19B8F6BF-5375-455C-9EA6-DF929625EA0E}">
        <p15:presenceInfo xmlns:p15="http://schemas.microsoft.com/office/powerpoint/2012/main" xmlns="" userId="Joshi, Abhishek (Cogniz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F79"/>
    <a:srgbClr val="BFBEBE"/>
    <a:srgbClr val="0C344C"/>
    <a:srgbClr val="6F878C"/>
    <a:srgbClr val="1962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4660"/>
  </p:normalViewPr>
  <p:slideViewPr>
    <p:cSldViewPr snapToGrid="0" showGuides="1">
      <p:cViewPr>
        <p:scale>
          <a:sx n="70" d="100"/>
          <a:sy n="70" d="100"/>
        </p:scale>
        <p:origin x="-786"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c:spPr>
          <c:dPt>
            <c:idx val="0"/>
            <c:bubble3D val="0"/>
            <c:spPr>
              <a:solidFill>
                <a:srgbClr val="00B050"/>
              </a:solidFill>
              <a:ln w="25400">
                <a:noFill/>
              </a:ln>
              <a:effectLst/>
              <a:sp3d/>
            </c:spPr>
          </c:dPt>
          <c:dPt>
            <c:idx val="1"/>
            <c:bubble3D val="0"/>
            <c:spPr>
              <a:solidFill>
                <a:srgbClr val="D80F79"/>
              </a:solidFill>
              <a:ln w="25400">
                <a:noFill/>
              </a:ln>
              <a:effectLst/>
              <a:sp3d/>
            </c:spPr>
          </c:dPt>
          <c:cat>
            <c:strRef>
              <c:f>Sheet1!$A$2:$A$3</c:f>
              <c:strCache>
                <c:ptCount val="2"/>
                <c:pt idx="0">
                  <c:v>1st Qtr</c:v>
                </c:pt>
                <c:pt idx="1">
                  <c:v>2nd Qtr</c:v>
                </c:pt>
              </c:strCache>
            </c:strRef>
          </c:cat>
          <c:val>
            <c:numRef>
              <c:f>Sheet1!$B$2:$B$3</c:f>
              <c:numCache>
                <c:formatCode>0%</c:formatCode>
                <c:ptCount val="2"/>
                <c:pt idx="0">
                  <c:v>0.93</c:v>
                </c:pt>
                <c:pt idx="1">
                  <c:v>7.0000000000000007E-2</c:v>
                </c:pt>
              </c:numCache>
            </c:numRef>
          </c:val>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2866E-01B6-40FB-9DF2-B2EA56AAFFB1}"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62295-C31D-4FF8-8426-D07586DC7C66}" type="slidenum">
              <a:rPr lang="en-US" smtClean="0"/>
              <a:t>‹#›</a:t>
            </a:fld>
            <a:endParaRPr lang="en-US"/>
          </a:p>
        </p:txBody>
      </p:sp>
    </p:spTree>
    <p:extLst>
      <p:ext uri="{BB962C8B-B14F-4D97-AF65-F5344CB8AC3E}">
        <p14:creationId xmlns:p14="http://schemas.microsoft.com/office/powerpoint/2010/main" val="115969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0" y="-2"/>
            <a:ext cx="12192000" cy="6858004"/>
          </a:xfrm>
          <a:prstGeom prst="rect">
            <a:avLst/>
          </a:prstGeom>
        </p:spPr>
      </p:pic>
      <p:sp>
        <p:nvSpPr>
          <p:cNvPr id="27" name="Rectangle 2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39788" y="731962"/>
            <a:ext cx="7237412" cy="2209799"/>
          </a:xfrm>
        </p:spPr>
        <p:txBody>
          <a:bodyPr lIns="0" tIns="0" rIns="0" bIns="0" anchor="b">
            <a:normAutofit/>
          </a:bodyPr>
          <a:lstStyle>
            <a:lvl1pPr algn="l">
              <a:defRPr sz="4800">
                <a:solidFill>
                  <a:srgbClr val="0C344C"/>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p:nvPr>
        </p:nvSpPr>
        <p:spPr>
          <a:xfrm>
            <a:off x="839788" y="3216167"/>
            <a:ext cx="7237412" cy="1007925"/>
          </a:xfrm>
        </p:spPr>
        <p:txBody>
          <a:bodyPr lIns="0" tIns="0" rIns="0" bIns="0">
            <a:normAutofit/>
          </a:bodyPr>
          <a:lstStyle>
            <a:lvl1pPr marL="0" indent="0" algn="l">
              <a:buNone/>
              <a:defRPr sz="2000">
                <a:solidFill>
                  <a:srgbClr val="0C34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rgbClr val="0C344C"/>
              </a:gs>
              <a:gs pos="100000">
                <a:srgbClr val="D80F79"/>
              </a:gs>
            </a:gsLst>
            <a:lin ang="189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rgbClr val="19627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flipH="1">
            <a:off x="11422063" y="4283075"/>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chemeClr val="bg1">
              <a:alpha val="4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p:cNvSpPr>
          <p:nvPr userDrawn="1"/>
        </p:nvSpPr>
        <p:spPr bwMode="auto">
          <a:xfrm flipV="1">
            <a:off x="0" y="4635812"/>
            <a:ext cx="2225154" cy="2222187"/>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userDrawn="1"/>
        </p:nvSpPr>
        <p:spPr bwMode="auto">
          <a:xfrm flipV="1">
            <a:off x="0" y="3327632"/>
            <a:ext cx="2633593" cy="2624693"/>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flip="none" rotWithShape="1">
            <a:gsLst>
              <a:gs pos="0">
                <a:srgbClr val="0C344C"/>
              </a:gs>
              <a:gs pos="100000">
                <a:srgbClr val="D80F79"/>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flipV="1">
            <a:off x="498989" y="5249955"/>
            <a:ext cx="2050022" cy="160804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userDrawn="1"/>
        </p:nvSpPr>
        <p:spPr bwMode="auto">
          <a:xfrm flipV="1">
            <a:off x="1354395" y="5046650"/>
            <a:ext cx="1813245" cy="1811350"/>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10"/>
          </p:nvPr>
        </p:nvSpPr>
        <p:spPr>
          <a:xfrm>
            <a:off x="3080560" y="6134163"/>
            <a:ext cx="2743200" cy="365125"/>
          </a:xfrm>
        </p:spPr>
        <p:txBody>
          <a:bodyPr/>
          <a:lstStyle/>
          <a:p>
            <a:fld id="{69D18269-CD32-429B-80E4-27A96AE6C0EC}" type="datetimeFigureOut">
              <a:rPr lang="en-US" smtClean="0"/>
              <a:t>2/26/2018</a:t>
            </a:fld>
            <a:endParaRPr lang="en-US"/>
          </a:p>
        </p:txBody>
      </p:sp>
      <p:sp>
        <p:nvSpPr>
          <p:cNvPr id="5" name="Footer Placeholder 4"/>
          <p:cNvSpPr>
            <a:spLocks noGrp="1"/>
          </p:cNvSpPr>
          <p:nvPr>
            <p:ph type="ftr" sz="quarter" idx="11"/>
          </p:nvPr>
        </p:nvSpPr>
        <p:spPr>
          <a:xfrm>
            <a:off x="5954951" y="6134163"/>
            <a:ext cx="3128518" cy="365125"/>
          </a:xfrm>
        </p:spPr>
        <p:txBody>
          <a:bodyPr/>
          <a:lstStyle/>
          <a:p>
            <a:endParaRPr lang="en-US" dirty="0"/>
          </a:p>
        </p:txBody>
      </p:sp>
      <p:sp>
        <p:nvSpPr>
          <p:cNvPr id="6" name="Slide Number Placeholder 5"/>
          <p:cNvSpPr>
            <a:spLocks noGrp="1"/>
          </p:cNvSpPr>
          <p:nvPr>
            <p:ph type="sldNum" sz="quarter" idx="12"/>
          </p:nvPr>
        </p:nvSpPr>
        <p:spPr>
          <a:xfrm>
            <a:off x="9214660" y="6134163"/>
            <a:ext cx="2139140" cy="365125"/>
          </a:xfrm>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208838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114032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201870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212412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D18269-CD32-429B-80E4-27A96AE6C0E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3397821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D18269-CD32-429B-80E4-27A96AE6C0EC}"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24633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D18269-CD32-429B-80E4-27A96AE6C0EC}"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179062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D18269-CD32-429B-80E4-27A96AE6C0EC}"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29659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238874"/>
            <a:ext cx="12192000" cy="619125"/>
          </a:xfrm>
          <a:prstGeom prst="rect">
            <a:avLst/>
          </a:prstGeom>
          <a:gradFill>
            <a:gsLst>
              <a:gs pos="0">
                <a:srgbClr val="BFBEBE"/>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9D18269-CD32-429B-80E4-27A96AE6C0EC}" type="datetimeFigureOut">
              <a:rPr lang="en-US" smtClean="0"/>
              <a:t>2/26/2018</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0D9605-A831-4471-A4C4-EBFA8615ADCD}" type="slidenum">
              <a:rPr lang="en-US" smtClean="0"/>
              <a:t>‹#›</a:t>
            </a:fld>
            <a:endParaRPr lang="en-US"/>
          </a:p>
        </p:txBody>
      </p:sp>
      <p:sp>
        <p:nvSpPr>
          <p:cNvPr id="12"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3"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chemeClr val="bg1">
                  <a:lumMod val="95000"/>
                </a:schemeClr>
              </a:gs>
              <a:gs pos="100000">
                <a:schemeClr val="bg1">
                  <a:lumMod val="85000"/>
                  <a:alpha val="26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gradFill flip="none" rotWithShape="1">
            <a:gsLst>
              <a:gs pos="0">
                <a:schemeClr val="bg1"/>
              </a:gs>
              <a:gs pos="100000">
                <a:schemeClr val="bg1">
                  <a:lumMod val="9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6"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chemeClr val="bg1"/>
              </a:gs>
              <a:gs pos="100000">
                <a:schemeClr val="bg1">
                  <a:lumMod val="8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7"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848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81036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a:t>
            </a:fld>
            <a:endParaRPr lang="en-US"/>
          </a:p>
        </p:txBody>
      </p:sp>
    </p:spTree>
    <p:extLst>
      <p:ext uri="{BB962C8B-B14F-4D97-AF65-F5344CB8AC3E}">
        <p14:creationId xmlns:p14="http://schemas.microsoft.com/office/powerpoint/2010/main" val="95496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18269-CD32-429B-80E4-27A96AE6C0EC}" type="datetimeFigureOut">
              <a:rPr lang="en-US" smtClean="0"/>
              <a:t>2/26/2018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D9605-A831-4471-A4C4-EBFA8615ADCD}" type="slidenum">
              <a:rPr lang="en-US" smtClean="0"/>
              <a:t>‹#›</a:t>
            </a:fld>
            <a:endParaRPr lang="en-US"/>
          </a:p>
        </p:txBody>
      </p:sp>
    </p:spTree>
    <p:extLst>
      <p:ext uri="{BB962C8B-B14F-4D97-AF65-F5344CB8AC3E}">
        <p14:creationId xmlns:p14="http://schemas.microsoft.com/office/powerpoint/2010/main" val="332918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529" userDrawn="1">
          <p15:clr>
            <a:srgbClr val="F26B43"/>
          </p15:clr>
        </p15:guide>
        <p15:guide id="4" pos="7151" userDrawn="1">
          <p15:clr>
            <a:srgbClr val="F26B43"/>
          </p15:clr>
        </p15:guide>
        <p15:guide id="5" orient="horz" pos="346"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ucumber/cucumber-jvm/issues/912" TargetMode="External"/><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stackoverflow.com/questions/32728342/always-getting-exception-wrong-type-at-constant-pool-index-with-cucumber-java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Gettingsoftware/TestAssignmen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Gettingsoftware/TestAssignment/blob/master/src/test/java/ebay/qa/testautomation/EbayHomePageStepDefinition.java"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400" y="-5019"/>
            <a:ext cx="7035800" cy="2209799"/>
          </a:xfrm>
        </p:spPr>
        <p:txBody>
          <a:bodyPr/>
          <a:lstStyle/>
          <a:p>
            <a:r>
              <a:rPr lang="en-GB" dirty="0" smtClean="0"/>
              <a:t>Test </a:t>
            </a:r>
            <a:r>
              <a:rPr lang="en-GB" dirty="0"/>
              <a:t>Approach </a:t>
            </a:r>
            <a:r>
              <a:rPr lang="en-GB" dirty="0" smtClean="0"/>
              <a:t>for eBay Page</a:t>
            </a:r>
            <a:endParaRPr lang="en-GB" dirty="0"/>
          </a:p>
        </p:txBody>
      </p:sp>
      <p:sp>
        <p:nvSpPr>
          <p:cNvPr id="3" name="Subtitle 2"/>
          <p:cNvSpPr>
            <a:spLocks noGrp="1"/>
          </p:cNvSpPr>
          <p:nvPr>
            <p:ph type="subTitle" idx="1"/>
          </p:nvPr>
        </p:nvSpPr>
        <p:spPr>
          <a:xfrm>
            <a:off x="1052225" y="2970507"/>
            <a:ext cx="6720175" cy="1368533"/>
          </a:xfrm>
        </p:spPr>
        <p:txBody>
          <a:bodyPr>
            <a:normAutofit lnSpcReduction="10000"/>
          </a:bodyPr>
          <a:lstStyle/>
          <a:p>
            <a:r>
              <a:rPr lang="en-US" dirty="0" smtClean="0"/>
              <a:t>Swati Sharma</a:t>
            </a:r>
          </a:p>
          <a:p>
            <a:r>
              <a:rPr lang="en-US" dirty="0" smtClean="0"/>
              <a:t>V0.1</a:t>
            </a:r>
          </a:p>
          <a:p>
            <a:endParaRPr lang="en-US" dirty="0" smtClean="0"/>
          </a:p>
          <a:p>
            <a:r>
              <a:rPr lang="en-US" dirty="0" smtClean="0"/>
              <a:t>16 February 2018</a:t>
            </a:r>
            <a:endParaRPr lang="en-US" dirty="0"/>
          </a:p>
        </p:txBody>
      </p:sp>
    </p:spTree>
    <p:extLst>
      <p:ext uri="{BB962C8B-B14F-4D97-AF65-F5344CB8AC3E}">
        <p14:creationId xmlns:p14="http://schemas.microsoft.com/office/powerpoint/2010/main" val="2941354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3"/>
          <p:cNvSpPr/>
          <p:nvPr/>
        </p:nvSpPr>
        <p:spPr>
          <a:xfrm rot="18900000">
            <a:off x="5362458" y="1652474"/>
            <a:ext cx="781283" cy="781283"/>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4411" r="1082" b="1045"/>
          <a:stretch/>
        </p:blipFill>
        <p:spPr>
          <a:xfrm>
            <a:off x="0" y="0"/>
            <a:ext cx="6096000" cy="6233318"/>
          </a:xfrm>
          <a:custGeom>
            <a:avLst/>
            <a:gdLst>
              <a:gd name="connsiteX0" fmla="*/ 0 w 6096000"/>
              <a:gd name="connsiteY0" fmla="*/ 0 h 6233318"/>
              <a:gd name="connsiteX1" fmla="*/ 4071342 w 6096000"/>
              <a:gd name="connsiteY1" fmla="*/ 0 h 6233318"/>
              <a:gd name="connsiteX2" fmla="*/ 6096000 w 6096000"/>
              <a:gd name="connsiteY2" fmla="*/ 2043514 h 6233318"/>
              <a:gd name="connsiteX3" fmla="*/ 1942974 w 6096000"/>
              <a:gd name="connsiteY3" fmla="*/ 6233318 h 6233318"/>
              <a:gd name="connsiteX4" fmla="*/ 0 w 6096000"/>
              <a:gd name="connsiteY4" fmla="*/ 6233318 h 623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233318">
                <a:moveTo>
                  <a:pt x="0" y="0"/>
                </a:moveTo>
                <a:lnTo>
                  <a:pt x="4071342" y="0"/>
                </a:lnTo>
                <a:lnTo>
                  <a:pt x="6096000" y="2043514"/>
                </a:lnTo>
                <a:lnTo>
                  <a:pt x="1942974" y="6233318"/>
                </a:lnTo>
                <a:lnTo>
                  <a:pt x="0" y="6233318"/>
                </a:lnTo>
                <a:close/>
              </a:path>
            </a:pathLst>
          </a:custGeom>
        </p:spPr>
      </p:pic>
      <p:sp>
        <p:nvSpPr>
          <p:cNvPr id="16" name="Freeform 9"/>
          <p:cNvSpPr>
            <a:spLocks/>
          </p:cNvSpPr>
          <p:nvPr/>
        </p:nvSpPr>
        <p:spPr bwMode="auto">
          <a:xfrm>
            <a:off x="1" y="0"/>
            <a:ext cx="6096000" cy="6233318"/>
          </a:xfrm>
          <a:custGeom>
            <a:avLst/>
            <a:gdLst>
              <a:gd name="T0" fmla="*/ 4436 w 6642"/>
              <a:gd name="T1" fmla="*/ 0 h 6733"/>
              <a:gd name="T2" fmla="*/ 6642 w 6642"/>
              <a:gd name="T3" fmla="*/ 2207 h 6733"/>
              <a:gd name="T4" fmla="*/ 2117 w 6642"/>
              <a:gd name="T5" fmla="*/ 6733 h 6733"/>
              <a:gd name="T6" fmla="*/ 0 w 6642"/>
              <a:gd name="T7" fmla="*/ 6733 h 6733"/>
              <a:gd name="T8" fmla="*/ 0 w 6642"/>
              <a:gd name="T9" fmla="*/ 0 h 6733"/>
              <a:gd name="T10" fmla="*/ 4436 w 6642"/>
              <a:gd name="T11" fmla="*/ 0 h 6733"/>
            </a:gdLst>
            <a:ahLst/>
            <a:cxnLst>
              <a:cxn ang="0">
                <a:pos x="T0" y="T1"/>
              </a:cxn>
              <a:cxn ang="0">
                <a:pos x="T2" y="T3"/>
              </a:cxn>
              <a:cxn ang="0">
                <a:pos x="T4" y="T5"/>
              </a:cxn>
              <a:cxn ang="0">
                <a:pos x="T6" y="T7"/>
              </a:cxn>
              <a:cxn ang="0">
                <a:pos x="T8" y="T9"/>
              </a:cxn>
              <a:cxn ang="0">
                <a:pos x="T10" y="T11"/>
              </a:cxn>
            </a:cxnLst>
            <a:rect l="0" t="0" r="r" b="b"/>
            <a:pathLst>
              <a:path w="6642" h="6733">
                <a:moveTo>
                  <a:pt x="4436" y="0"/>
                </a:moveTo>
                <a:lnTo>
                  <a:pt x="6642" y="2207"/>
                </a:lnTo>
                <a:lnTo>
                  <a:pt x="2117" y="6733"/>
                </a:lnTo>
                <a:lnTo>
                  <a:pt x="0" y="6733"/>
                </a:lnTo>
                <a:lnTo>
                  <a:pt x="0" y="0"/>
                </a:lnTo>
                <a:lnTo>
                  <a:pt x="4436" y="0"/>
                </a:lnTo>
                <a:close/>
              </a:path>
            </a:pathLst>
          </a:custGeom>
          <a:gradFill flip="none" rotWithShape="1">
            <a:gsLst>
              <a:gs pos="0">
                <a:srgbClr val="0C344C">
                  <a:alpha val="50000"/>
                </a:srgbClr>
              </a:gs>
              <a:gs pos="100000">
                <a:srgbClr val="0C344C">
                  <a:alpha val="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 name="Group 7"/>
          <p:cNvGrpSpPr/>
          <p:nvPr/>
        </p:nvGrpSpPr>
        <p:grpSpPr>
          <a:xfrm>
            <a:off x="386346" y="0"/>
            <a:ext cx="1240778" cy="482568"/>
            <a:chOff x="5401469" y="1588"/>
            <a:chExt cx="1389063" cy="540239"/>
          </a:xfrm>
        </p:grpSpPr>
        <p:sp>
          <p:nvSpPr>
            <p:cNvPr id="9"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BFBEB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6515098" y="410862"/>
            <a:ext cx="4837115" cy="2360679"/>
            <a:chOff x="6515098" y="1612228"/>
            <a:chExt cx="4837115" cy="1769376"/>
          </a:xfrm>
        </p:grpSpPr>
        <p:sp>
          <p:nvSpPr>
            <p:cNvPr id="22" name="TextBox 25"/>
            <p:cNvSpPr txBox="1"/>
            <p:nvPr/>
          </p:nvSpPr>
          <p:spPr>
            <a:xfrm>
              <a:off x="6515098" y="1612228"/>
              <a:ext cx="3695701" cy="43088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0C344C"/>
                  </a:solidFill>
                  <a:latin typeface="+mj-lt"/>
                  <a:cs typeface="Calibri Light" panose="020F0302020204030204" pitchFamily="34" charset="0"/>
                </a:rPr>
                <a:t>Approach / Strategy</a:t>
              </a:r>
              <a:endParaRPr lang="en-US" sz="2800" dirty="0">
                <a:solidFill>
                  <a:srgbClr val="0C344C"/>
                </a:solidFill>
                <a:latin typeface="+mj-lt"/>
                <a:cs typeface="Calibri Light" panose="020F0302020204030204" pitchFamily="34" charset="0"/>
              </a:endParaRPr>
            </a:p>
          </p:txBody>
        </p:sp>
        <p:sp>
          <p:nvSpPr>
            <p:cNvPr id="23" name="TextBox 25"/>
            <p:cNvSpPr txBox="1"/>
            <p:nvPr/>
          </p:nvSpPr>
          <p:spPr>
            <a:xfrm>
              <a:off x="6515099" y="2089770"/>
              <a:ext cx="4837114" cy="129183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1600" dirty="0">
                  <a:solidFill>
                    <a:schemeClr val="tx1">
                      <a:lumMod val="85000"/>
                      <a:lumOff val="15000"/>
                    </a:schemeClr>
                  </a:solidFill>
                  <a:cs typeface="Calibri Light" panose="020F0302020204030204" pitchFamily="34" charset="0"/>
                </a:rPr>
                <a:t>Behaviour Driven Development (BDD) framework has been used to test the </a:t>
              </a:r>
              <a:r>
                <a:rPr lang="en-GB" sz="1600" dirty="0" smtClean="0">
                  <a:solidFill>
                    <a:schemeClr val="tx1">
                      <a:lumMod val="85000"/>
                      <a:lumOff val="15000"/>
                    </a:schemeClr>
                  </a:solidFill>
                  <a:cs typeface="Calibri Light" panose="020F0302020204030204" pitchFamily="34" charset="0"/>
                </a:rPr>
                <a:t>eBay </a:t>
              </a:r>
              <a:r>
                <a:rPr lang="en-GB" sz="1600" dirty="0">
                  <a:solidFill>
                    <a:schemeClr val="tx1">
                      <a:lumMod val="85000"/>
                      <a:lumOff val="15000"/>
                    </a:schemeClr>
                  </a:solidFill>
                  <a:cs typeface="Calibri Light" panose="020F0302020204030204" pitchFamily="34" charset="0"/>
                </a:rPr>
                <a:t>page</a:t>
              </a:r>
            </a:p>
            <a:p>
              <a:pPr marL="171450" indent="-171450">
                <a:buFont typeface="Arial" panose="020B0604020202020204" pitchFamily="34" charset="0"/>
                <a:buChar char="•"/>
              </a:pPr>
              <a:r>
                <a:rPr lang="en-GB" sz="1600" dirty="0">
                  <a:solidFill>
                    <a:schemeClr val="tx1">
                      <a:lumMod val="85000"/>
                      <a:lumOff val="15000"/>
                    </a:schemeClr>
                  </a:solidFill>
                  <a:cs typeface="Calibri Light" panose="020F0302020204030204" pitchFamily="34" charset="0"/>
                </a:rPr>
                <a:t>Cucumber is used as BDD tool with integration to </a:t>
              </a:r>
              <a:r>
                <a:rPr lang="en-GB" sz="1600" dirty="0" smtClean="0">
                  <a:solidFill>
                    <a:schemeClr val="tx1">
                      <a:lumMod val="85000"/>
                      <a:lumOff val="15000"/>
                    </a:schemeClr>
                  </a:solidFill>
                  <a:cs typeface="Calibri Light" panose="020F0302020204030204" pitchFamily="34" charset="0"/>
                </a:rPr>
                <a:t>Selenium and Java</a:t>
              </a:r>
              <a:endParaRPr lang="en-GB" sz="1600" dirty="0">
                <a:solidFill>
                  <a:schemeClr val="tx1">
                    <a:lumMod val="85000"/>
                    <a:lumOff val="15000"/>
                  </a:schemeClr>
                </a:solidFill>
                <a:cs typeface="Calibri Light" panose="020F0302020204030204" pitchFamily="34" charset="0"/>
              </a:endParaRPr>
            </a:p>
            <a:p>
              <a:pPr marL="171450" indent="-171450">
                <a:buFont typeface="Arial" panose="020B0604020202020204" pitchFamily="34" charset="0"/>
                <a:buChar char="•"/>
              </a:pPr>
              <a:r>
                <a:rPr lang="en-GB" sz="1600" dirty="0">
                  <a:solidFill>
                    <a:schemeClr val="tx1">
                      <a:lumMod val="85000"/>
                      <a:lumOff val="15000"/>
                    </a:schemeClr>
                  </a:solidFill>
                  <a:cs typeface="Calibri Light" panose="020F0302020204030204" pitchFamily="34" charset="0"/>
                </a:rPr>
                <a:t>BDD framework allows automation of functional validations in easily readable and understandable format to Business Analysts, Developers, Testers, etc.</a:t>
              </a:r>
            </a:p>
          </p:txBody>
        </p:sp>
      </p:grpSp>
      <p:sp>
        <p:nvSpPr>
          <p:cNvPr id="35" name="Rectangle: Rounded Corners 73"/>
          <p:cNvSpPr/>
          <p:nvPr/>
        </p:nvSpPr>
        <p:spPr>
          <a:xfrm rot="18900000">
            <a:off x="7106963" y="3784325"/>
            <a:ext cx="453780" cy="453781"/>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50"/>
          <p:cNvSpPr/>
          <p:nvPr/>
        </p:nvSpPr>
        <p:spPr>
          <a:xfrm rot="2700000">
            <a:off x="6658058" y="3666081"/>
            <a:ext cx="690266" cy="69026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25"/>
          <p:cNvSpPr txBox="1"/>
          <p:nvPr/>
        </p:nvSpPr>
        <p:spPr>
          <a:xfrm>
            <a:off x="7790214" y="3717598"/>
            <a:ext cx="2953985"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tx1">
                    <a:lumMod val="85000"/>
                    <a:lumOff val="15000"/>
                  </a:schemeClr>
                </a:solidFill>
                <a:cs typeface="Calibri Light" panose="020F0302020204030204" pitchFamily="34" charset="0"/>
              </a:rPr>
              <a:t>Automatically generate test code from </a:t>
            </a:r>
            <a:r>
              <a:rPr lang="en-GB" sz="1400" dirty="0" smtClean="0">
                <a:solidFill>
                  <a:schemeClr val="tx1">
                    <a:lumMod val="85000"/>
                    <a:lumOff val="15000"/>
                  </a:schemeClr>
                </a:solidFill>
                <a:cs typeface="Calibri Light" panose="020F0302020204030204" pitchFamily="34" charset="0"/>
              </a:rPr>
              <a:t>"behaviour" </a:t>
            </a:r>
            <a:r>
              <a:rPr lang="en-GB" sz="1400" dirty="0">
                <a:solidFill>
                  <a:schemeClr val="tx1">
                    <a:lumMod val="85000"/>
                    <a:lumOff val="15000"/>
                  </a:schemeClr>
                </a:solidFill>
                <a:cs typeface="Calibri Light" panose="020F0302020204030204" pitchFamily="34" charset="0"/>
              </a:rPr>
              <a:t>description, eliminating the intermediate step of writing test code</a:t>
            </a:r>
          </a:p>
        </p:txBody>
      </p:sp>
      <p:sp>
        <p:nvSpPr>
          <p:cNvPr id="78" name="TextBox 25"/>
          <p:cNvSpPr txBox="1"/>
          <p:nvPr/>
        </p:nvSpPr>
        <p:spPr>
          <a:xfrm>
            <a:off x="6515098" y="3116659"/>
            <a:ext cx="1451737"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0C344C"/>
                </a:solidFill>
                <a:latin typeface="+mj-lt"/>
                <a:cs typeface="Calibri Light" panose="020F0302020204030204" pitchFamily="34" charset="0"/>
              </a:rPr>
              <a:t>Advantages</a:t>
            </a:r>
            <a:endParaRPr lang="en-US" sz="1600" dirty="0">
              <a:solidFill>
                <a:srgbClr val="0C344C"/>
              </a:solidFill>
              <a:latin typeface="+mj-lt"/>
              <a:cs typeface="Calibri Light" panose="020F0302020204030204" pitchFamily="34" charset="0"/>
            </a:endParaRPr>
          </a:p>
        </p:txBody>
      </p:sp>
      <p:sp>
        <p:nvSpPr>
          <p:cNvPr id="89" name="Rectangle: Rounded Corners 73"/>
          <p:cNvSpPr/>
          <p:nvPr/>
        </p:nvSpPr>
        <p:spPr>
          <a:xfrm rot="18900000">
            <a:off x="7096522" y="5051255"/>
            <a:ext cx="453779" cy="453781"/>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50"/>
          <p:cNvSpPr/>
          <p:nvPr/>
        </p:nvSpPr>
        <p:spPr>
          <a:xfrm rot="2700000">
            <a:off x="6647616" y="4933011"/>
            <a:ext cx="690266" cy="69026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25"/>
          <p:cNvSpPr txBox="1"/>
          <p:nvPr/>
        </p:nvSpPr>
        <p:spPr>
          <a:xfrm>
            <a:off x="7790215" y="5073156"/>
            <a:ext cx="2953984"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solidFill>
                  <a:schemeClr val="tx1">
                    <a:lumMod val="85000"/>
                    <a:lumOff val="15000"/>
                  </a:schemeClr>
                </a:solidFill>
                <a:cs typeface="Calibri Light" panose="020F0302020204030204" pitchFamily="34" charset="0"/>
              </a:rPr>
              <a:t>This allows the direct execution of </a:t>
            </a:r>
            <a:r>
              <a:rPr lang="en-GB" sz="1400" dirty="0" smtClean="0">
                <a:solidFill>
                  <a:schemeClr val="tx1">
                    <a:lumMod val="85000"/>
                    <a:lumOff val="15000"/>
                  </a:schemeClr>
                </a:solidFill>
                <a:cs typeface="Calibri Light" panose="020F0302020204030204" pitchFamily="34" charset="0"/>
              </a:rPr>
              <a:t>"behaviours" </a:t>
            </a:r>
            <a:r>
              <a:rPr lang="en-GB" sz="1400" dirty="0">
                <a:solidFill>
                  <a:schemeClr val="tx1">
                    <a:lumMod val="85000"/>
                    <a:lumOff val="15000"/>
                  </a:schemeClr>
                </a:solidFill>
                <a:cs typeface="Calibri Light" panose="020F0302020204030204" pitchFamily="34" charset="0"/>
              </a:rPr>
              <a:t>on application code</a:t>
            </a:r>
          </a:p>
        </p:txBody>
      </p:sp>
      <p:grpSp>
        <p:nvGrpSpPr>
          <p:cNvPr id="49" name="Group 48"/>
          <p:cNvGrpSpPr/>
          <p:nvPr/>
        </p:nvGrpSpPr>
        <p:grpSpPr>
          <a:xfrm>
            <a:off x="6880603" y="3811060"/>
            <a:ext cx="360363" cy="354013"/>
            <a:chOff x="9161463" y="4692650"/>
            <a:chExt cx="360363" cy="354013"/>
          </a:xfrm>
          <a:solidFill>
            <a:schemeClr val="bg1"/>
          </a:solidFill>
        </p:grpSpPr>
        <p:sp>
          <p:nvSpPr>
            <p:cNvPr id="50"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51"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52"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53"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54" name="Group 53"/>
          <p:cNvGrpSpPr/>
          <p:nvPr/>
        </p:nvGrpSpPr>
        <p:grpSpPr>
          <a:xfrm>
            <a:off x="6880603" y="5124495"/>
            <a:ext cx="287338" cy="285750"/>
            <a:chOff x="4319588" y="1919288"/>
            <a:chExt cx="287338" cy="285750"/>
          </a:xfrm>
          <a:solidFill>
            <a:schemeClr val="bg1"/>
          </a:solidFill>
        </p:grpSpPr>
        <p:sp>
          <p:nvSpPr>
            <p:cNvPr id="55" name="Freeform 359"/>
            <p:cNvSpPr>
              <a:spLocks/>
            </p:cNvSpPr>
            <p:nvPr/>
          </p:nvSpPr>
          <p:spPr bwMode="auto">
            <a:xfrm>
              <a:off x="4319588" y="1976438"/>
              <a:ext cx="180975" cy="133350"/>
            </a:xfrm>
            <a:custGeom>
              <a:avLst/>
              <a:gdLst>
                <a:gd name="T0" fmla="*/ 572 w 572"/>
                <a:gd name="T1" fmla="*/ 124 h 422"/>
                <a:gd name="T2" fmla="*/ 572 w 572"/>
                <a:gd name="T3" fmla="*/ 0 h 422"/>
                <a:gd name="T4" fmla="*/ 0 w 572"/>
                <a:gd name="T5" fmla="*/ 0 h 422"/>
                <a:gd name="T6" fmla="*/ 0 w 572"/>
                <a:gd name="T7" fmla="*/ 407 h 422"/>
                <a:gd name="T8" fmla="*/ 1 w 572"/>
                <a:gd name="T9" fmla="*/ 410 h 422"/>
                <a:gd name="T10" fmla="*/ 2 w 572"/>
                <a:gd name="T11" fmla="*/ 412 h 422"/>
                <a:gd name="T12" fmla="*/ 3 w 572"/>
                <a:gd name="T13" fmla="*/ 415 h 422"/>
                <a:gd name="T14" fmla="*/ 5 w 572"/>
                <a:gd name="T15" fmla="*/ 417 h 422"/>
                <a:gd name="T16" fmla="*/ 7 w 572"/>
                <a:gd name="T17" fmla="*/ 419 h 422"/>
                <a:gd name="T18" fmla="*/ 9 w 572"/>
                <a:gd name="T19" fmla="*/ 421 h 422"/>
                <a:gd name="T20" fmla="*/ 13 w 572"/>
                <a:gd name="T21" fmla="*/ 422 h 422"/>
                <a:gd name="T22" fmla="*/ 15 w 572"/>
                <a:gd name="T23" fmla="*/ 422 h 422"/>
                <a:gd name="T24" fmla="*/ 302 w 572"/>
                <a:gd name="T25" fmla="*/ 422 h 422"/>
                <a:gd name="T26" fmla="*/ 303 w 572"/>
                <a:gd name="T27" fmla="*/ 408 h 422"/>
                <a:gd name="T28" fmla="*/ 304 w 572"/>
                <a:gd name="T29" fmla="*/ 394 h 422"/>
                <a:gd name="T30" fmla="*/ 306 w 572"/>
                <a:gd name="T31" fmla="*/ 380 h 422"/>
                <a:gd name="T32" fmla="*/ 310 w 572"/>
                <a:gd name="T33" fmla="*/ 366 h 422"/>
                <a:gd name="T34" fmla="*/ 313 w 572"/>
                <a:gd name="T35" fmla="*/ 353 h 422"/>
                <a:gd name="T36" fmla="*/ 317 w 572"/>
                <a:gd name="T37" fmla="*/ 339 h 422"/>
                <a:gd name="T38" fmla="*/ 321 w 572"/>
                <a:gd name="T39" fmla="*/ 326 h 422"/>
                <a:gd name="T40" fmla="*/ 327 w 572"/>
                <a:gd name="T41" fmla="*/ 314 h 422"/>
                <a:gd name="T42" fmla="*/ 332 w 572"/>
                <a:gd name="T43" fmla="*/ 301 h 422"/>
                <a:gd name="T44" fmla="*/ 338 w 572"/>
                <a:gd name="T45" fmla="*/ 290 h 422"/>
                <a:gd name="T46" fmla="*/ 345 w 572"/>
                <a:gd name="T47" fmla="*/ 278 h 422"/>
                <a:gd name="T48" fmla="*/ 351 w 572"/>
                <a:gd name="T49" fmla="*/ 266 h 422"/>
                <a:gd name="T50" fmla="*/ 359 w 572"/>
                <a:gd name="T51" fmla="*/ 255 h 422"/>
                <a:gd name="T52" fmla="*/ 368 w 572"/>
                <a:gd name="T53" fmla="*/ 245 h 422"/>
                <a:gd name="T54" fmla="*/ 375 w 572"/>
                <a:gd name="T55" fmla="*/ 234 h 422"/>
                <a:gd name="T56" fmla="*/ 385 w 572"/>
                <a:gd name="T57" fmla="*/ 224 h 422"/>
                <a:gd name="T58" fmla="*/ 393 w 572"/>
                <a:gd name="T59" fmla="*/ 215 h 422"/>
                <a:gd name="T60" fmla="*/ 403 w 572"/>
                <a:gd name="T61" fmla="*/ 205 h 422"/>
                <a:gd name="T62" fmla="*/ 413 w 572"/>
                <a:gd name="T63" fmla="*/ 196 h 422"/>
                <a:gd name="T64" fmla="*/ 423 w 572"/>
                <a:gd name="T65" fmla="*/ 188 h 422"/>
                <a:gd name="T66" fmla="*/ 434 w 572"/>
                <a:gd name="T67" fmla="*/ 179 h 422"/>
                <a:gd name="T68" fmla="*/ 446 w 572"/>
                <a:gd name="T69" fmla="*/ 172 h 422"/>
                <a:gd name="T70" fmla="*/ 457 w 572"/>
                <a:gd name="T71" fmla="*/ 165 h 422"/>
                <a:gd name="T72" fmla="*/ 468 w 572"/>
                <a:gd name="T73" fmla="*/ 158 h 422"/>
                <a:gd name="T74" fmla="*/ 480 w 572"/>
                <a:gd name="T75" fmla="*/ 152 h 422"/>
                <a:gd name="T76" fmla="*/ 493 w 572"/>
                <a:gd name="T77" fmla="*/ 146 h 422"/>
                <a:gd name="T78" fmla="*/ 506 w 572"/>
                <a:gd name="T79" fmla="*/ 142 h 422"/>
                <a:gd name="T80" fmla="*/ 519 w 572"/>
                <a:gd name="T81" fmla="*/ 136 h 422"/>
                <a:gd name="T82" fmla="*/ 532 w 572"/>
                <a:gd name="T83" fmla="*/ 133 h 422"/>
                <a:gd name="T84" fmla="*/ 545 w 572"/>
                <a:gd name="T85" fmla="*/ 129 h 422"/>
                <a:gd name="T86" fmla="*/ 558 w 572"/>
                <a:gd name="T87" fmla="*/ 127 h 422"/>
                <a:gd name="T88" fmla="*/ 572 w 572"/>
                <a:gd name="T89" fmla="*/ 12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2" h="422">
                  <a:moveTo>
                    <a:pt x="572" y="124"/>
                  </a:moveTo>
                  <a:lnTo>
                    <a:pt x="572" y="0"/>
                  </a:lnTo>
                  <a:lnTo>
                    <a:pt x="0" y="0"/>
                  </a:lnTo>
                  <a:lnTo>
                    <a:pt x="0" y="407"/>
                  </a:lnTo>
                  <a:lnTo>
                    <a:pt x="1" y="410"/>
                  </a:lnTo>
                  <a:lnTo>
                    <a:pt x="2" y="412"/>
                  </a:lnTo>
                  <a:lnTo>
                    <a:pt x="3" y="415"/>
                  </a:lnTo>
                  <a:lnTo>
                    <a:pt x="5" y="417"/>
                  </a:lnTo>
                  <a:lnTo>
                    <a:pt x="7" y="419"/>
                  </a:lnTo>
                  <a:lnTo>
                    <a:pt x="9" y="421"/>
                  </a:lnTo>
                  <a:lnTo>
                    <a:pt x="13" y="422"/>
                  </a:lnTo>
                  <a:lnTo>
                    <a:pt x="15" y="422"/>
                  </a:lnTo>
                  <a:lnTo>
                    <a:pt x="302" y="422"/>
                  </a:lnTo>
                  <a:lnTo>
                    <a:pt x="303" y="408"/>
                  </a:lnTo>
                  <a:lnTo>
                    <a:pt x="304" y="394"/>
                  </a:lnTo>
                  <a:lnTo>
                    <a:pt x="306" y="380"/>
                  </a:lnTo>
                  <a:lnTo>
                    <a:pt x="310" y="366"/>
                  </a:lnTo>
                  <a:lnTo>
                    <a:pt x="313" y="353"/>
                  </a:lnTo>
                  <a:lnTo>
                    <a:pt x="317" y="339"/>
                  </a:lnTo>
                  <a:lnTo>
                    <a:pt x="321" y="326"/>
                  </a:lnTo>
                  <a:lnTo>
                    <a:pt x="327" y="314"/>
                  </a:lnTo>
                  <a:lnTo>
                    <a:pt x="332" y="301"/>
                  </a:lnTo>
                  <a:lnTo>
                    <a:pt x="338" y="290"/>
                  </a:lnTo>
                  <a:lnTo>
                    <a:pt x="345" y="278"/>
                  </a:lnTo>
                  <a:lnTo>
                    <a:pt x="351" y="266"/>
                  </a:lnTo>
                  <a:lnTo>
                    <a:pt x="359" y="255"/>
                  </a:lnTo>
                  <a:lnTo>
                    <a:pt x="368" y="245"/>
                  </a:lnTo>
                  <a:lnTo>
                    <a:pt x="375" y="234"/>
                  </a:lnTo>
                  <a:lnTo>
                    <a:pt x="385" y="224"/>
                  </a:lnTo>
                  <a:lnTo>
                    <a:pt x="393" y="215"/>
                  </a:lnTo>
                  <a:lnTo>
                    <a:pt x="403" y="205"/>
                  </a:lnTo>
                  <a:lnTo>
                    <a:pt x="413" y="196"/>
                  </a:lnTo>
                  <a:lnTo>
                    <a:pt x="423" y="188"/>
                  </a:lnTo>
                  <a:lnTo>
                    <a:pt x="434" y="179"/>
                  </a:lnTo>
                  <a:lnTo>
                    <a:pt x="446" y="172"/>
                  </a:lnTo>
                  <a:lnTo>
                    <a:pt x="457" y="165"/>
                  </a:lnTo>
                  <a:lnTo>
                    <a:pt x="468" y="158"/>
                  </a:lnTo>
                  <a:lnTo>
                    <a:pt x="480" y="152"/>
                  </a:lnTo>
                  <a:lnTo>
                    <a:pt x="493" y="146"/>
                  </a:lnTo>
                  <a:lnTo>
                    <a:pt x="506" y="142"/>
                  </a:lnTo>
                  <a:lnTo>
                    <a:pt x="519" y="136"/>
                  </a:lnTo>
                  <a:lnTo>
                    <a:pt x="532" y="133"/>
                  </a:lnTo>
                  <a:lnTo>
                    <a:pt x="545" y="129"/>
                  </a:lnTo>
                  <a:lnTo>
                    <a:pt x="558" y="127"/>
                  </a:lnTo>
                  <a:lnTo>
                    <a:pt x="57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360"/>
            <p:cNvSpPr>
              <a:spLocks/>
            </p:cNvSpPr>
            <p:nvPr/>
          </p:nvSpPr>
          <p:spPr bwMode="auto">
            <a:xfrm>
              <a:off x="4414838" y="1919288"/>
              <a:ext cx="84138" cy="47625"/>
            </a:xfrm>
            <a:custGeom>
              <a:avLst/>
              <a:gdLst>
                <a:gd name="T0" fmla="*/ 116 w 263"/>
                <a:gd name="T1" fmla="*/ 4 h 150"/>
                <a:gd name="T2" fmla="*/ 114 w 263"/>
                <a:gd name="T3" fmla="*/ 2 h 150"/>
                <a:gd name="T4" fmla="*/ 112 w 263"/>
                <a:gd name="T5" fmla="*/ 1 h 150"/>
                <a:gd name="T6" fmla="*/ 108 w 263"/>
                <a:gd name="T7" fmla="*/ 0 h 150"/>
                <a:gd name="T8" fmla="*/ 105 w 263"/>
                <a:gd name="T9" fmla="*/ 0 h 150"/>
                <a:gd name="T10" fmla="*/ 0 w 263"/>
                <a:gd name="T11" fmla="*/ 0 h 150"/>
                <a:gd name="T12" fmla="*/ 0 w 263"/>
                <a:gd name="T13" fmla="*/ 150 h 150"/>
                <a:gd name="T14" fmla="*/ 263 w 263"/>
                <a:gd name="T15" fmla="*/ 150 h 150"/>
                <a:gd name="T16" fmla="*/ 116 w 263"/>
                <a:gd name="T17" fmla="*/ 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50">
                  <a:moveTo>
                    <a:pt x="116" y="4"/>
                  </a:moveTo>
                  <a:lnTo>
                    <a:pt x="114" y="2"/>
                  </a:lnTo>
                  <a:lnTo>
                    <a:pt x="112" y="1"/>
                  </a:lnTo>
                  <a:lnTo>
                    <a:pt x="108" y="0"/>
                  </a:lnTo>
                  <a:lnTo>
                    <a:pt x="105" y="0"/>
                  </a:lnTo>
                  <a:lnTo>
                    <a:pt x="0" y="0"/>
                  </a:lnTo>
                  <a:lnTo>
                    <a:pt x="0" y="150"/>
                  </a:lnTo>
                  <a:lnTo>
                    <a:pt x="263" y="150"/>
                  </a:lnTo>
                  <a:lnTo>
                    <a:pt x="11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61"/>
            <p:cNvSpPr>
              <a:spLocks/>
            </p:cNvSpPr>
            <p:nvPr/>
          </p:nvSpPr>
          <p:spPr bwMode="auto">
            <a:xfrm>
              <a:off x="4322763" y="1919288"/>
              <a:ext cx="82550" cy="47625"/>
            </a:xfrm>
            <a:custGeom>
              <a:avLst/>
              <a:gdLst>
                <a:gd name="T0" fmla="*/ 262 w 262"/>
                <a:gd name="T1" fmla="*/ 0 h 150"/>
                <a:gd name="T2" fmla="*/ 157 w 262"/>
                <a:gd name="T3" fmla="*/ 0 h 150"/>
                <a:gd name="T4" fmla="*/ 154 w 262"/>
                <a:gd name="T5" fmla="*/ 0 h 150"/>
                <a:gd name="T6" fmla="*/ 151 w 262"/>
                <a:gd name="T7" fmla="*/ 1 h 150"/>
                <a:gd name="T8" fmla="*/ 148 w 262"/>
                <a:gd name="T9" fmla="*/ 2 h 150"/>
                <a:gd name="T10" fmla="*/ 146 w 262"/>
                <a:gd name="T11" fmla="*/ 4 h 150"/>
                <a:gd name="T12" fmla="*/ 0 w 262"/>
                <a:gd name="T13" fmla="*/ 150 h 150"/>
                <a:gd name="T14" fmla="*/ 262 w 262"/>
                <a:gd name="T15" fmla="*/ 150 h 150"/>
                <a:gd name="T16" fmla="*/ 262 w 262"/>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150">
                  <a:moveTo>
                    <a:pt x="262" y="0"/>
                  </a:moveTo>
                  <a:lnTo>
                    <a:pt x="157" y="0"/>
                  </a:lnTo>
                  <a:lnTo>
                    <a:pt x="154" y="0"/>
                  </a:lnTo>
                  <a:lnTo>
                    <a:pt x="151" y="1"/>
                  </a:lnTo>
                  <a:lnTo>
                    <a:pt x="148" y="2"/>
                  </a:lnTo>
                  <a:lnTo>
                    <a:pt x="146" y="4"/>
                  </a:lnTo>
                  <a:lnTo>
                    <a:pt x="0" y="150"/>
                  </a:lnTo>
                  <a:lnTo>
                    <a:pt x="262" y="150"/>
                  </a:lnTo>
                  <a:lnTo>
                    <a:pt x="2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362"/>
            <p:cNvSpPr>
              <a:spLocks noEditPoints="1"/>
            </p:cNvSpPr>
            <p:nvPr/>
          </p:nvSpPr>
          <p:spPr bwMode="auto">
            <a:xfrm>
              <a:off x="4424363" y="2024063"/>
              <a:ext cx="182563" cy="180975"/>
            </a:xfrm>
            <a:custGeom>
              <a:avLst/>
              <a:gdLst>
                <a:gd name="T0" fmla="*/ 292 w 573"/>
                <a:gd name="T1" fmla="*/ 451 h 573"/>
                <a:gd name="T2" fmla="*/ 281 w 573"/>
                <a:gd name="T3" fmla="*/ 451 h 573"/>
                <a:gd name="T4" fmla="*/ 153 w 573"/>
                <a:gd name="T5" fmla="*/ 325 h 573"/>
                <a:gd name="T6" fmla="*/ 151 w 573"/>
                <a:gd name="T7" fmla="*/ 313 h 573"/>
                <a:gd name="T8" fmla="*/ 158 w 573"/>
                <a:gd name="T9" fmla="*/ 304 h 573"/>
                <a:gd name="T10" fmla="*/ 168 w 573"/>
                <a:gd name="T11" fmla="*/ 302 h 573"/>
                <a:gd name="T12" fmla="*/ 271 w 573"/>
                <a:gd name="T13" fmla="*/ 400 h 573"/>
                <a:gd name="T14" fmla="*/ 274 w 573"/>
                <a:gd name="T15" fmla="*/ 158 h 573"/>
                <a:gd name="T16" fmla="*/ 283 w 573"/>
                <a:gd name="T17" fmla="*/ 151 h 573"/>
                <a:gd name="T18" fmla="*/ 295 w 573"/>
                <a:gd name="T19" fmla="*/ 154 h 573"/>
                <a:gd name="T20" fmla="*/ 301 w 573"/>
                <a:gd name="T21" fmla="*/ 163 h 573"/>
                <a:gd name="T22" fmla="*/ 398 w 573"/>
                <a:gd name="T23" fmla="*/ 304 h 573"/>
                <a:gd name="T24" fmla="*/ 410 w 573"/>
                <a:gd name="T25" fmla="*/ 302 h 573"/>
                <a:gd name="T26" fmla="*/ 419 w 573"/>
                <a:gd name="T27" fmla="*/ 308 h 573"/>
                <a:gd name="T28" fmla="*/ 422 w 573"/>
                <a:gd name="T29" fmla="*/ 320 h 573"/>
                <a:gd name="T30" fmla="*/ 417 w 573"/>
                <a:gd name="T31" fmla="*/ 327 h 573"/>
                <a:gd name="T32" fmla="*/ 242 w 573"/>
                <a:gd name="T33" fmla="*/ 3 h 573"/>
                <a:gd name="T34" fmla="*/ 188 w 573"/>
                <a:gd name="T35" fmla="*/ 17 h 573"/>
                <a:gd name="T36" fmla="*/ 138 w 573"/>
                <a:gd name="T37" fmla="*/ 42 h 573"/>
                <a:gd name="T38" fmla="*/ 94 w 573"/>
                <a:gd name="T39" fmla="*/ 75 h 573"/>
                <a:gd name="T40" fmla="*/ 57 w 573"/>
                <a:gd name="T41" fmla="*/ 116 h 573"/>
                <a:gd name="T42" fmla="*/ 29 w 573"/>
                <a:gd name="T43" fmla="*/ 163 h 573"/>
                <a:gd name="T44" fmla="*/ 10 w 573"/>
                <a:gd name="T45" fmla="*/ 215 h 573"/>
                <a:gd name="T46" fmla="*/ 1 w 573"/>
                <a:gd name="T47" fmla="*/ 272 h 573"/>
                <a:gd name="T48" fmla="*/ 3 w 573"/>
                <a:gd name="T49" fmla="*/ 331 h 573"/>
                <a:gd name="T50" fmla="*/ 17 w 573"/>
                <a:gd name="T51" fmla="*/ 385 h 573"/>
                <a:gd name="T52" fmla="*/ 42 w 573"/>
                <a:gd name="T53" fmla="*/ 435 h 573"/>
                <a:gd name="T54" fmla="*/ 75 w 573"/>
                <a:gd name="T55" fmla="*/ 479 h 573"/>
                <a:gd name="T56" fmla="*/ 115 w 573"/>
                <a:gd name="T57" fmla="*/ 516 h 573"/>
                <a:gd name="T58" fmla="*/ 162 w 573"/>
                <a:gd name="T59" fmla="*/ 544 h 573"/>
                <a:gd name="T60" fmla="*/ 215 w 573"/>
                <a:gd name="T61" fmla="*/ 563 h 573"/>
                <a:gd name="T62" fmla="*/ 271 w 573"/>
                <a:gd name="T63" fmla="*/ 572 h 573"/>
                <a:gd name="T64" fmla="*/ 329 w 573"/>
                <a:gd name="T65" fmla="*/ 570 h 573"/>
                <a:gd name="T66" fmla="*/ 385 w 573"/>
                <a:gd name="T67" fmla="*/ 555 h 573"/>
                <a:gd name="T68" fmla="*/ 434 w 573"/>
                <a:gd name="T69" fmla="*/ 531 h 573"/>
                <a:gd name="T70" fmla="*/ 478 w 573"/>
                <a:gd name="T71" fmla="*/ 498 h 573"/>
                <a:gd name="T72" fmla="*/ 516 w 573"/>
                <a:gd name="T73" fmla="*/ 457 h 573"/>
                <a:gd name="T74" fmla="*/ 544 w 573"/>
                <a:gd name="T75" fmla="*/ 411 h 573"/>
                <a:gd name="T76" fmla="*/ 563 w 573"/>
                <a:gd name="T77" fmla="*/ 358 h 573"/>
                <a:gd name="T78" fmla="*/ 572 w 573"/>
                <a:gd name="T79" fmla="*/ 302 h 573"/>
                <a:gd name="T80" fmla="*/ 569 w 573"/>
                <a:gd name="T81" fmla="*/ 243 h 573"/>
                <a:gd name="T82" fmla="*/ 555 w 573"/>
                <a:gd name="T83" fmla="*/ 188 h 573"/>
                <a:gd name="T84" fmla="*/ 531 w 573"/>
                <a:gd name="T85" fmla="*/ 139 h 573"/>
                <a:gd name="T86" fmla="*/ 498 w 573"/>
                <a:gd name="T87" fmla="*/ 95 h 573"/>
                <a:gd name="T88" fmla="*/ 457 w 573"/>
                <a:gd name="T89" fmla="*/ 57 h 573"/>
                <a:gd name="T90" fmla="*/ 410 w 573"/>
                <a:gd name="T91" fmla="*/ 29 h 573"/>
                <a:gd name="T92" fmla="*/ 357 w 573"/>
                <a:gd name="T93" fmla="*/ 10 h 573"/>
                <a:gd name="T94" fmla="*/ 301 w 573"/>
                <a:gd name="T95" fmla="*/ 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3" h="573">
                  <a:moveTo>
                    <a:pt x="417" y="327"/>
                  </a:moveTo>
                  <a:lnTo>
                    <a:pt x="297" y="448"/>
                  </a:lnTo>
                  <a:lnTo>
                    <a:pt x="295" y="450"/>
                  </a:lnTo>
                  <a:lnTo>
                    <a:pt x="292" y="451"/>
                  </a:lnTo>
                  <a:lnTo>
                    <a:pt x="290" y="452"/>
                  </a:lnTo>
                  <a:lnTo>
                    <a:pt x="286" y="452"/>
                  </a:lnTo>
                  <a:lnTo>
                    <a:pt x="283" y="452"/>
                  </a:lnTo>
                  <a:lnTo>
                    <a:pt x="281" y="451"/>
                  </a:lnTo>
                  <a:lnTo>
                    <a:pt x="278" y="450"/>
                  </a:lnTo>
                  <a:lnTo>
                    <a:pt x="276" y="448"/>
                  </a:lnTo>
                  <a:lnTo>
                    <a:pt x="156" y="327"/>
                  </a:lnTo>
                  <a:lnTo>
                    <a:pt x="153" y="325"/>
                  </a:lnTo>
                  <a:lnTo>
                    <a:pt x="152" y="322"/>
                  </a:lnTo>
                  <a:lnTo>
                    <a:pt x="151" y="320"/>
                  </a:lnTo>
                  <a:lnTo>
                    <a:pt x="151" y="317"/>
                  </a:lnTo>
                  <a:lnTo>
                    <a:pt x="151" y="313"/>
                  </a:lnTo>
                  <a:lnTo>
                    <a:pt x="152" y="311"/>
                  </a:lnTo>
                  <a:lnTo>
                    <a:pt x="153" y="308"/>
                  </a:lnTo>
                  <a:lnTo>
                    <a:pt x="156" y="306"/>
                  </a:lnTo>
                  <a:lnTo>
                    <a:pt x="158" y="304"/>
                  </a:lnTo>
                  <a:lnTo>
                    <a:pt x="160" y="303"/>
                  </a:lnTo>
                  <a:lnTo>
                    <a:pt x="163" y="302"/>
                  </a:lnTo>
                  <a:lnTo>
                    <a:pt x="166" y="302"/>
                  </a:lnTo>
                  <a:lnTo>
                    <a:pt x="168" y="302"/>
                  </a:lnTo>
                  <a:lnTo>
                    <a:pt x="172" y="303"/>
                  </a:lnTo>
                  <a:lnTo>
                    <a:pt x="174" y="304"/>
                  </a:lnTo>
                  <a:lnTo>
                    <a:pt x="177" y="306"/>
                  </a:lnTo>
                  <a:lnTo>
                    <a:pt x="271" y="400"/>
                  </a:lnTo>
                  <a:lnTo>
                    <a:pt x="271" y="166"/>
                  </a:lnTo>
                  <a:lnTo>
                    <a:pt x="271" y="163"/>
                  </a:lnTo>
                  <a:lnTo>
                    <a:pt x="273" y="160"/>
                  </a:lnTo>
                  <a:lnTo>
                    <a:pt x="274" y="158"/>
                  </a:lnTo>
                  <a:lnTo>
                    <a:pt x="276" y="156"/>
                  </a:lnTo>
                  <a:lnTo>
                    <a:pt x="278" y="154"/>
                  </a:lnTo>
                  <a:lnTo>
                    <a:pt x="280" y="153"/>
                  </a:lnTo>
                  <a:lnTo>
                    <a:pt x="283" y="151"/>
                  </a:lnTo>
                  <a:lnTo>
                    <a:pt x="286" y="151"/>
                  </a:lnTo>
                  <a:lnTo>
                    <a:pt x="290" y="151"/>
                  </a:lnTo>
                  <a:lnTo>
                    <a:pt x="292" y="153"/>
                  </a:lnTo>
                  <a:lnTo>
                    <a:pt x="295" y="154"/>
                  </a:lnTo>
                  <a:lnTo>
                    <a:pt x="297" y="156"/>
                  </a:lnTo>
                  <a:lnTo>
                    <a:pt x="299" y="158"/>
                  </a:lnTo>
                  <a:lnTo>
                    <a:pt x="300" y="160"/>
                  </a:lnTo>
                  <a:lnTo>
                    <a:pt x="301" y="163"/>
                  </a:lnTo>
                  <a:lnTo>
                    <a:pt x="301" y="166"/>
                  </a:lnTo>
                  <a:lnTo>
                    <a:pt x="301" y="400"/>
                  </a:lnTo>
                  <a:lnTo>
                    <a:pt x="396" y="306"/>
                  </a:lnTo>
                  <a:lnTo>
                    <a:pt x="398" y="304"/>
                  </a:lnTo>
                  <a:lnTo>
                    <a:pt x="401" y="303"/>
                  </a:lnTo>
                  <a:lnTo>
                    <a:pt x="403" y="302"/>
                  </a:lnTo>
                  <a:lnTo>
                    <a:pt x="407" y="302"/>
                  </a:lnTo>
                  <a:lnTo>
                    <a:pt x="410" y="302"/>
                  </a:lnTo>
                  <a:lnTo>
                    <a:pt x="412" y="303"/>
                  </a:lnTo>
                  <a:lnTo>
                    <a:pt x="415" y="304"/>
                  </a:lnTo>
                  <a:lnTo>
                    <a:pt x="417" y="306"/>
                  </a:lnTo>
                  <a:lnTo>
                    <a:pt x="419" y="308"/>
                  </a:lnTo>
                  <a:lnTo>
                    <a:pt x="421" y="311"/>
                  </a:lnTo>
                  <a:lnTo>
                    <a:pt x="422" y="313"/>
                  </a:lnTo>
                  <a:lnTo>
                    <a:pt x="422" y="317"/>
                  </a:lnTo>
                  <a:lnTo>
                    <a:pt x="422" y="320"/>
                  </a:lnTo>
                  <a:lnTo>
                    <a:pt x="421" y="322"/>
                  </a:lnTo>
                  <a:lnTo>
                    <a:pt x="419" y="325"/>
                  </a:lnTo>
                  <a:lnTo>
                    <a:pt x="417" y="327"/>
                  </a:lnTo>
                  <a:lnTo>
                    <a:pt x="417" y="327"/>
                  </a:lnTo>
                  <a:close/>
                  <a:moveTo>
                    <a:pt x="286" y="0"/>
                  </a:moveTo>
                  <a:lnTo>
                    <a:pt x="271" y="1"/>
                  </a:lnTo>
                  <a:lnTo>
                    <a:pt x="258" y="2"/>
                  </a:lnTo>
                  <a:lnTo>
                    <a:pt x="242" y="3"/>
                  </a:lnTo>
                  <a:lnTo>
                    <a:pt x="229" y="7"/>
                  </a:lnTo>
                  <a:lnTo>
                    <a:pt x="215" y="10"/>
                  </a:lnTo>
                  <a:lnTo>
                    <a:pt x="202" y="13"/>
                  </a:lnTo>
                  <a:lnTo>
                    <a:pt x="188" y="17"/>
                  </a:lnTo>
                  <a:lnTo>
                    <a:pt x="175" y="23"/>
                  </a:lnTo>
                  <a:lnTo>
                    <a:pt x="162" y="29"/>
                  </a:lnTo>
                  <a:lnTo>
                    <a:pt x="150" y="36"/>
                  </a:lnTo>
                  <a:lnTo>
                    <a:pt x="138" y="42"/>
                  </a:lnTo>
                  <a:lnTo>
                    <a:pt x="127" y="50"/>
                  </a:lnTo>
                  <a:lnTo>
                    <a:pt x="115" y="57"/>
                  </a:lnTo>
                  <a:lnTo>
                    <a:pt x="104" y="66"/>
                  </a:lnTo>
                  <a:lnTo>
                    <a:pt x="94" y="75"/>
                  </a:lnTo>
                  <a:lnTo>
                    <a:pt x="84" y="85"/>
                  </a:lnTo>
                  <a:lnTo>
                    <a:pt x="75" y="95"/>
                  </a:lnTo>
                  <a:lnTo>
                    <a:pt x="66" y="104"/>
                  </a:lnTo>
                  <a:lnTo>
                    <a:pt x="57" y="116"/>
                  </a:lnTo>
                  <a:lnTo>
                    <a:pt x="49" y="127"/>
                  </a:lnTo>
                  <a:lnTo>
                    <a:pt x="42" y="139"/>
                  </a:lnTo>
                  <a:lnTo>
                    <a:pt x="34" y="150"/>
                  </a:lnTo>
                  <a:lnTo>
                    <a:pt x="29" y="163"/>
                  </a:lnTo>
                  <a:lnTo>
                    <a:pt x="23" y="175"/>
                  </a:lnTo>
                  <a:lnTo>
                    <a:pt x="17" y="188"/>
                  </a:lnTo>
                  <a:lnTo>
                    <a:pt x="13" y="202"/>
                  </a:lnTo>
                  <a:lnTo>
                    <a:pt x="10" y="215"/>
                  </a:lnTo>
                  <a:lnTo>
                    <a:pt x="7" y="229"/>
                  </a:lnTo>
                  <a:lnTo>
                    <a:pt x="3" y="243"/>
                  </a:lnTo>
                  <a:lnTo>
                    <a:pt x="2" y="258"/>
                  </a:lnTo>
                  <a:lnTo>
                    <a:pt x="1" y="272"/>
                  </a:lnTo>
                  <a:lnTo>
                    <a:pt x="0" y="287"/>
                  </a:lnTo>
                  <a:lnTo>
                    <a:pt x="1" y="302"/>
                  </a:lnTo>
                  <a:lnTo>
                    <a:pt x="2" y="316"/>
                  </a:lnTo>
                  <a:lnTo>
                    <a:pt x="3" y="331"/>
                  </a:lnTo>
                  <a:lnTo>
                    <a:pt x="7" y="345"/>
                  </a:lnTo>
                  <a:lnTo>
                    <a:pt x="10" y="358"/>
                  </a:lnTo>
                  <a:lnTo>
                    <a:pt x="13" y="371"/>
                  </a:lnTo>
                  <a:lnTo>
                    <a:pt x="17" y="385"/>
                  </a:lnTo>
                  <a:lnTo>
                    <a:pt x="23" y="398"/>
                  </a:lnTo>
                  <a:lnTo>
                    <a:pt x="29" y="411"/>
                  </a:lnTo>
                  <a:lnTo>
                    <a:pt x="34" y="423"/>
                  </a:lnTo>
                  <a:lnTo>
                    <a:pt x="42" y="435"/>
                  </a:lnTo>
                  <a:lnTo>
                    <a:pt x="49" y="446"/>
                  </a:lnTo>
                  <a:lnTo>
                    <a:pt x="57" y="457"/>
                  </a:lnTo>
                  <a:lnTo>
                    <a:pt x="66" y="469"/>
                  </a:lnTo>
                  <a:lnTo>
                    <a:pt x="75" y="479"/>
                  </a:lnTo>
                  <a:lnTo>
                    <a:pt x="84" y="489"/>
                  </a:lnTo>
                  <a:lnTo>
                    <a:pt x="94" y="498"/>
                  </a:lnTo>
                  <a:lnTo>
                    <a:pt x="104" y="508"/>
                  </a:lnTo>
                  <a:lnTo>
                    <a:pt x="115" y="516"/>
                  </a:lnTo>
                  <a:lnTo>
                    <a:pt x="127" y="524"/>
                  </a:lnTo>
                  <a:lnTo>
                    <a:pt x="138" y="531"/>
                  </a:lnTo>
                  <a:lnTo>
                    <a:pt x="150" y="538"/>
                  </a:lnTo>
                  <a:lnTo>
                    <a:pt x="162" y="544"/>
                  </a:lnTo>
                  <a:lnTo>
                    <a:pt x="175" y="550"/>
                  </a:lnTo>
                  <a:lnTo>
                    <a:pt x="188" y="555"/>
                  </a:lnTo>
                  <a:lnTo>
                    <a:pt x="202" y="560"/>
                  </a:lnTo>
                  <a:lnTo>
                    <a:pt x="215" y="563"/>
                  </a:lnTo>
                  <a:lnTo>
                    <a:pt x="229" y="567"/>
                  </a:lnTo>
                  <a:lnTo>
                    <a:pt x="242" y="570"/>
                  </a:lnTo>
                  <a:lnTo>
                    <a:pt x="258" y="571"/>
                  </a:lnTo>
                  <a:lnTo>
                    <a:pt x="271" y="572"/>
                  </a:lnTo>
                  <a:lnTo>
                    <a:pt x="286" y="573"/>
                  </a:lnTo>
                  <a:lnTo>
                    <a:pt x="301" y="572"/>
                  </a:lnTo>
                  <a:lnTo>
                    <a:pt x="315" y="571"/>
                  </a:lnTo>
                  <a:lnTo>
                    <a:pt x="329" y="570"/>
                  </a:lnTo>
                  <a:lnTo>
                    <a:pt x="344" y="567"/>
                  </a:lnTo>
                  <a:lnTo>
                    <a:pt x="357" y="563"/>
                  </a:lnTo>
                  <a:lnTo>
                    <a:pt x="371" y="560"/>
                  </a:lnTo>
                  <a:lnTo>
                    <a:pt x="385" y="555"/>
                  </a:lnTo>
                  <a:lnTo>
                    <a:pt x="398" y="550"/>
                  </a:lnTo>
                  <a:lnTo>
                    <a:pt x="410" y="544"/>
                  </a:lnTo>
                  <a:lnTo>
                    <a:pt x="423" y="538"/>
                  </a:lnTo>
                  <a:lnTo>
                    <a:pt x="434" y="531"/>
                  </a:lnTo>
                  <a:lnTo>
                    <a:pt x="446" y="524"/>
                  </a:lnTo>
                  <a:lnTo>
                    <a:pt x="457" y="516"/>
                  </a:lnTo>
                  <a:lnTo>
                    <a:pt x="468" y="508"/>
                  </a:lnTo>
                  <a:lnTo>
                    <a:pt x="478" y="498"/>
                  </a:lnTo>
                  <a:lnTo>
                    <a:pt x="488" y="489"/>
                  </a:lnTo>
                  <a:lnTo>
                    <a:pt x="498" y="479"/>
                  </a:lnTo>
                  <a:lnTo>
                    <a:pt x="507" y="469"/>
                  </a:lnTo>
                  <a:lnTo>
                    <a:pt x="516" y="457"/>
                  </a:lnTo>
                  <a:lnTo>
                    <a:pt x="523" y="446"/>
                  </a:lnTo>
                  <a:lnTo>
                    <a:pt x="531" y="435"/>
                  </a:lnTo>
                  <a:lnTo>
                    <a:pt x="537" y="423"/>
                  </a:lnTo>
                  <a:lnTo>
                    <a:pt x="544" y="411"/>
                  </a:lnTo>
                  <a:lnTo>
                    <a:pt x="550" y="398"/>
                  </a:lnTo>
                  <a:lnTo>
                    <a:pt x="555" y="385"/>
                  </a:lnTo>
                  <a:lnTo>
                    <a:pt x="560" y="371"/>
                  </a:lnTo>
                  <a:lnTo>
                    <a:pt x="563" y="358"/>
                  </a:lnTo>
                  <a:lnTo>
                    <a:pt x="566" y="345"/>
                  </a:lnTo>
                  <a:lnTo>
                    <a:pt x="569" y="331"/>
                  </a:lnTo>
                  <a:lnTo>
                    <a:pt x="571" y="316"/>
                  </a:lnTo>
                  <a:lnTo>
                    <a:pt x="572" y="302"/>
                  </a:lnTo>
                  <a:lnTo>
                    <a:pt x="573" y="287"/>
                  </a:lnTo>
                  <a:lnTo>
                    <a:pt x="572" y="272"/>
                  </a:lnTo>
                  <a:lnTo>
                    <a:pt x="571" y="258"/>
                  </a:lnTo>
                  <a:lnTo>
                    <a:pt x="569" y="243"/>
                  </a:lnTo>
                  <a:lnTo>
                    <a:pt x="566" y="229"/>
                  </a:lnTo>
                  <a:lnTo>
                    <a:pt x="563" y="215"/>
                  </a:lnTo>
                  <a:lnTo>
                    <a:pt x="560" y="202"/>
                  </a:lnTo>
                  <a:lnTo>
                    <a:pt x="555" y="188"/>
                  </a:lnTo>
                  <a:lnTo>
                    <a:pt x="550" y="175"/>
                  </a:lnTo>
                  <a:lnTo>
                    <a:pt x="544" y="162"/>
                  </a:lnTo>
                  <a:lnTo>
                    <a:pt x="537" y="150"/>
                  </a:lnTo>
                  <a:lnTo>
                    <a:pt x="531" y="139"/>
                  </a:lnTo>
                  <a:lnTo>
                    <a:pt x="523" y="127"/>
                  </a:lnTo>
                  <a:lnTo>
                    <a:pt x="516" y="116"/>
                  </a:lnTo>
                  <a:lnTo>
                    <a:pt x="507" y="104"/>
                  </a:lnTo>
                  <a:lnTo>
                    <a:pt x="498" y="95"/>
                  </a:lnTo>
                  <a:lnTo>
                    <a:pt x="488" y="85"/>
                  </a:lnTo>
                  <a:lnTo>
                    <a:pt x="478" y="75"/>
                  </a:lnTo>
                  <a:lnTo>
                    <a:pt x="468" y="66"/>
                  </a:lnTo>
                  <a:lnTo>
                    <a:pt x="457" y="57"/>
                  </a:lnTo>
                  <a:lnTo>
                    <a:pt x="446" y="50"/>
                  </a:lnTo>
                  <a:lnTo>
                    <a:pt x="434" y="42"/>
                  </a:lnTo>
                  <a:lnTo>
                    <a:pt x="423" y="36"/>
                  </a:lnTo>
                  <a:lnTo>
                    <a:pt x="410" y="29"/>
                  </a:lnTo>
                  <a:lnTo>
                    <a:pt x="398" y="23"/>
                  </a:lnTo>
                  <a:lnTo>
                    <a:pt x="385" y="18"/>
                  </a:lnTo>
                  <a:lnTo>
                    <a:pt x="371" y="13"/>
                  </a:lnTo>
                  <a:lnTo>
                    <a:pt x="357" y="10"/>
                  </a:lnTo>
                  <a:lnTo>
                    <a:pt x="344" y="7"/>
                  </a:lnTo>
                  <a:lnTo>
                    <a:pt x="329" y="3"/>
                  </a:lnTo>
                  <a:lnTo>
                    <a:pt x="315" y="2"/>
                  </a:lnTo>
                  <a:lnTo>
                    <a:pt x="301" y="1"/>
                  </a:lnTo>
                  <a:lnTo>
                    <a:pt x="286" y="0"/>
                  </a:lnTo>
                  <a:lnTo>
                    <a:pt x="2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120628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29823" t="51" r="7817" b="207"/>
          <a:stretch/>
        </p:blipFill>
        <p:spPr>
          <a:xfrm flipH="1">
            <a:off x="5258552" y="3175"/>
            <a:ext cx="6933449" cy="6237968"/>
          </a:xfrm>
          <a:custGeom>
            <a:avLst/>
            <a:gdLst>
              <a:gd name="connsiteX0" fmla="*/ 3569978 w 6933449"/>
              <a:gd name="connsiteY0" fmla="*/ 0 h 6237968"/>
              <a:gd name="connsiteX1" fmla="*/ 0 w 6933449"/>
              <a:gd name="connsiteY1" fmla="*/ 0 h 6237968"/>
              <a:gd name="connsiteX2" fmla="*/ 0 w 6933449"/>
              <a:gd name="connsiteY2" fmla="*/ 6237968 h 6237968"/>
              <a:gd name="connsiteX3" fmla="*/ 6933449 w 6933449"/>
              <a:gd name="connsiteY3" fmla="*/ 6237968 h 6237968"/>
              <a:gd name="connsiteX4" fmla="*/ 2133916 w 6933449"/>
              <a:gd name="connsiteY4" fmla="*/ 1437249 h 623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3449" h="6237968">
                <a:moveTo>
                  <a:pt x="3569978" y="0"/>
                </a:moveTo>
                <a:lnTo>
                  <a:pt x="0" y="0"/>
                </a:lnTo>
                <a:lnTo>
                  <a:pt x="0" y="6237968"/>
                </a:lnTo>
                <a:lnTo>
                  <a:pt x="6933449" y="6237968"/>
                </a:lnTo>
                <a:lnTo>
                  <a:pt x="2133916" y="1437249"/>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smtClean="0">
                <a:solidFill>
                  <a:srgbClr val="0C344C"/>
                </a:solidFill>
                <a:latin typeface="+mj-lt"/>
              </a:rPr>
              <a:t>eBay Test Scenario Results:</a:t>
            </a:r>
            <a:endParaRPr lang="en-US" sz="2800" dirty="0">
              <a:solidFill>
                <a:srgbClr val="0C344C"/>
              </a:solidFill>
              <a:latin typeface="+mj-lt"/>
            </a:endParaRPr>
          </a:p>
        </p:txBody>
      </p:sp>
      <p:sp>
        <p:nvSpPr>
          <p:cNvPr id="15" name="Freeform 9"/>
          <p:cNvSpPr>
            <a:spLocks/>
          </p:cNvSpPr>
          <p:nvPr/>
        </p:nvSpPr>
        <p:spPr bwMode="auto">
          <a:xfrm>
            <a:off x="5258551" y="3175"/>
            <a:ext cx="6933449" cy="6237968"/>
          </a:xfrm>
          <a:custGeom>
            <a:avLst/>
            <a:gdLst>
              <a:gd name="T0" fmla="*/ 2834 w 5842"/>
              <a:gd name="T1" fmla="*/ 0 h 5256"/>
              <a:gd name="T2" fmla="*/ 4044 w 5842"/>
              <a:gd name="T3" fmla="*/ 1211 h 5256"/>
              <a:gd name="T4" fmla="*/ 0 w 5842"/>
              <a:gd name="T5" fmla="*/ 5256 h 5256"/>
              <a:gd name="T6" fmla="*/ 5842 w 5842"/>
              <a:gd name="T7" fmla="*/ 5256 h 5256"/>
              <a:gd name="T8" fmla="*/ 5842 w 5842"/>
              <a:gd name="T9" fmla="*/ 0 h 5256"/>
              <a:gd name="T10" fmla="*/ 2834 w 5842"/>
              <a:gd name="T11" fmla="*/ 0 h 5256"/>
            </a:gdLst>
            <a:ahLst/>
            <a:cxnLst>
              <a:cxn ang="0">
                <a:pos x="T0" y="T1"/>
              </a:cxn>
              <a:cxn ang="0">
                <a:pos x="T2" y="T3"/>
              </a:cxn>
              <a:cxn ang="0">
                <a:pos x="T4" y="T5"/>
              </a:cxn>
              <a:cxn ang="0">
                <a:pos x="T6" y="T7"/>
              </a:cxn>
              <a:cxn ang="0">
                <a:pos x="T8" y="T9"/>
              </a:cxn>
              <a:cxn ang="0">
                <a:pos x="T10" y="T11"/>
              </a:cxn>
            </a:cxnLst>
            <a:rect l="0" t="0" r="r" b="b"/>
            <a:pathLst>
              <a:path w="5842" h="5256">
                <a:moveTo>
                  <a:pt x="2834" y="0"/>
                </a:moveTo>
                <a:lnTo>
                  <a:pt x="4044" y="1211"/>
                </a:lnTo>
                <a:lnTo>
                  <a:pt x="0" y="5256"/>
                </a:lnTo>
                <a:lnTo>
                  <a:pt x="5842" y="5256"/>
                </a:lnTo>
                <a:lnTo>
                  <a:pt x="5842" y="0"/>
                </a:lnTo>
                <a:lnTo>
                  <a:pt x="2834" y="0"/>
                </a:lnTo>
                <a:close/>
              </a:path>
            </a:pathLst>
          </a:custGeom>
          <a:gradFill flip="none" rotWithShape="1">
            <a:gsLst>
              <a:gs pos="0">
                <a:srgbClr val="0C344C">
                  <a:alpha val="90000"/>
                </a:srgbClr>
              </a:gs>
              <a:gs pos="100000">
                <a:srgbClr val="0C344C">
                  <a:alpha val="3800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TextBox 25"/>
          <p:cNvSpPr txBox="1"/>
          <p:nvPr/>
        </p:nvSpPr>
        <p:spPr>
          <a:xfrm>
            <a:off x="846164" y="3090778"/>
            <a:ext cx="4939501" cy="3693319"/>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b="1" u="sng" dirty="0" smtClean="0"/>
              <a:t>Scenario001</a:t>
            </a:r>
            <a:endParaRPr lang="en-GB" sz="1000" b="1" u="sng" dirty="0"/>
          </a:p>
          <a:p>
            <a:pPr marL="171450" indent="-171450">
              <a:buFont typeface="Wingdings" panose="05000000000000000000" pitchFamily="2" charset="2"/>
              <a:buChar char="ü"/>
            </a:pPr>
            <a:r>
              <a:rPr lang="en-GB" sz="1000" dirty="0">
                <a:solidFill>
                  <a:srgbClr val="00B050"/>
                </a:solidFill>
              </a:rPr>
              <a:t>Scenario Outline: Search and verify results</a:t>
            </a:r>
          </a:p>
          <a:p>
            <a:pPr marL="171450" indent="-171450">
              <a:buFont typeface="Wingdings" panose="05000000000000000000" pitchFamily="2" charset="2"/>
              <a:buChar char="ü"/>
            </a:pPr>
            <a:r>
              <a:rPr lang="en-GB" sz="1000" dirty="0">
                <a:solidFill>
                  <a:srgbClr val="00B050"/>
                </a:solidFill>
              </a:rPr>
              <a:t>When I search for an item "&lt;</a:t>
            </a:r>
            <a:r>
              <a:rPr lang="en-GB" sz="1000" dirty="0" err="1">
                <a:solidFill>
                  <a:srgbClr val="00B050"/>
                </a:solidFill>
              </a:rPr>
              <a:t>searchWord</a:t>
            </a:r>
            <a:r>
              <a:rPr lang="en-GB" sz="1000" dirty="0">
                <a:solidFill>
                  <a:srgbClr val="00B050"/>
                </a:solidFill>
              </a:rPr>
              <a:t>&gt;"</a:t>
            </a:r>
          </a:p>
          <a:p>
            <a:pPr marL="171450" indent="-171450">
              <a:buFont typeface="Wingdings" panose="05000000000000000000" pitchFamily="2" charset="2"/>
              <a:buChar char="ü"/>
            </a:pPr>
            <a:r>
              <a:rPr lang="en-GB" sz="1000" dirty="0">
                <a:solidFill>
                  <a:srgbClr val="00B050"/>
                </a:solidFill>
              </a:rPr>
              <a:t>Then I get a list of "&lt;</a:t>
            </a:r>
            <a:r>
              <a:rPr lang="en-GB" sz="1000" dirty="0" err="1">
                <a:solidFill>
                  <a:srgbClr val="00B050"/>
                </a:solidFill>
              </a:rPr>
              <a:t>searchWord</a:t>
            </a:r>
            <a:r>
              <a:rPr lang="en-GB" sz="1000" dirty="0">
                <a:solidFill>
                  <a:srgbClr val="00B050"/>
                </a:solidFill>
              </a:rPr>
              <a:t>&gt;" matching results </a:t>
            </a:r>
          </a:p>
          <a:p>
            <a:pPr marL="171450" indent="-171450">
              <a:buFont typeface="Wingdings" panose="05000000000000000000" pitchFamily="2" charset="2"/>
              <a:buChar char="ü"/>
            </a:pPr>
            <a:r>
              <a:rPr lang="en-GB" sz="1000" dirty="0">
                <a:solidFill>
                  <a:srgbClr val="00B050"/>
                </a:solidFill>
              </a:rPr>
              <a:t>And the resulting items cards show: postage price, No of bids, price or show </a:t>
            </a:r>
            <a:r>
              <a:rPr lang="en-GB" sz="1000" dirty="0" err="1">
                <a:solidFill>
                  <a:srgbClr val="00B050"/>
                </a:solidFill>
              </a:rPr>
              <a:t>BuyItNow</a:t>
            </a:r>
            <a:r>
              <a:rPr lang="en-GB" sz="1000" dirty="0">
                <a:solidFill>
                  <a:srgbClr val="00B050"/>
                </a:solidFill>
              </a:rPr>
              <a:t> tag</a:t>
            </a:r>
          </a:p>
          <a:p>
            <a:pPr marL="171450" indent="-171450">
              <a:buFont typeface="Wingdings" panose="05000000000000000000" pitchFamily="2" charset="2"/>
              <a:buChar char="ü"/>
            </a:pPr>
            <a:r>
              <a:rPr lang="en-GB" sz="1000" dirty="0">
                <a:solidFill>
                  <a:srgbClr val="00B050"/>
                </a:solidFill>
              </a:rPr>
              <a:t>Then I can sort the results by Lowest Price</a:t>
            </a:r>
          </a:p>
          <a:p>
            <a:pPr marL="171450" indent="-171450">
              <a:buFont typeface="Wingdings" panose="05000000000000000000" pitchFamily="2" charset="2"/>
              <a:buChar char="ü"/>
            </a:pPr>
            <a:r>
              <a:rPr lang="en-GB" sz="1000" dirty="0">
                <a:solidFill>
                  <a:srgbClr val="00B050"/>
                </a:solidFill>
              </a:rPr>
              <a:t>And the results are listed in the page in the correct order</a:t>
            </a:r>
          </a:p>
          <a:p>
            <a:pPr marL="171450" indent="-171450">
              <a:buFont typeface="Wingdings" panose="05000000000000000000" pitchFamily="2" charset="2"/>
              <a:buChar char="ü"/>
            </a:pPr>
            <a:r>
              <a:rPr lang="en-GB" sz="1000" dirty="0">
                <a:solidFill>
                  <a:srgbClr val="00B050"/>
                </a:solidFill>
              </a:rPr>
              <a:t>Then I can sort the results by Highest Price</a:t>
            </a:r>
          </a:p>
          <a:p>
            <a:r>
              <a:rPr lang="en-GB" sz="1000" dirty="0" smtClean="0">
                <a:solidFill>
                  <a:srgbClr val="D80F79"/>
                </a:solidFill>
              </a:rPr>
              <a:t>X    And </a:t>
            </a:r>
            <a:r>
              <a:rPr lang="en-GB" sz="1000" dirty="0">
                <a:solidFill>
                  <a:srgbClr val="D80F79"/>
                </a:solidFill>
              </a:rPr>
              <a:t>the results are listed in the page in the correct </a:t>
            </a:r>
            <a:r>
              <a:rPr lang="en-GB" sz="1000" dirty="0" smtClean="0">
                <a:solidFill>
                  <a:srgbClr val="D80F79"/>
                </a:solidFill>
              </a:rPr>
              <a:t>order </a:t>
            </a:r>
            <a:endParaRPr lang="en-GB" sz="1000" dirty="0">
              <a:solidFill>
                <a:srgbClr val="D80F79"/>
              </a:solidFill>
            </a:endParaRPr>
          </a:p>
          <a:p>
            <a:pPr marL="171450" indent="-171450">
              <a:buFont typeface="Wingdings" panose="05000000000000000000" pitchFamily="2" charset="2"/>
              <a:buChar char="ü"/>
            </a:pPr>
            <a:r>
              <a:rPr lang="en-GB" sz="1000" dirty="0">
                <a:solidFill>
                  <a:srgbClr val="00B050"/>
                </a:solidFill>
              </a:rPr>
              <a:t>Then I can filter the results by 'Buy it now'</a:t>
            </a:r>
          </a:p>
          <a:p>
            <a:pPr marL="171450" indent="-171450">
              <a:buFont typeface="Wingdings" panose="05000000000000000000" pitchFamily="2" charset="2"/>
              <a:buChar char="ü"/>
            </a:pPr>
            <a:r>
              <a:rPr lang="en-GB" sz="1000" dirty="0">
                <a:solidFill>
                  <a:srgbClr val="00B050"/>
                </a:solidFill>
              </a:rPr>
              <a:t>And all the results shown in the page have the 'Buy it now' tag </a:t>
            </a:r>
          </a:p>
          <a:p>
            <a:endParaRPr lang="en-GB" sz="1000" dirty="0"/>
          </a:p>
          <a:p>
            <a:r>
              <a:rPr lang="en-GB" sz="1000" b="1" u="sng" dirty="0" smtClean="0"/>
              <a:t>Scenario002</a:t>
            </a:r>
            <a:endParaRPr lang="en-GB" sz="1000" b="1" u="sng" dirty="0"/>
          </a:p>
          <a:p>
            <a:pPr marL="171450" indent="-171450">
              <a:buFont typeface="Wingdings" panose="05000000000000000000" pitchFamily="2" charset="2"/>
              <a:buChar char="ü"/>
            </a:pPr>
            <a:r>
              <a:rPr lang="en-GB" sz="1000" dirty="0">
                <a:solidFill>
                  <a:srgbClr val="00B050"/>
                </a:solidFill>
              </a:rPr>
              <a:t>Scenario: Search per category</a:t>
            </a:r>
          </a:p>
          <a:p>
            <a:pPr marL="171450" indent="-171450">
              <a:buFont typeface="Wingdings" panose="05000000000000000000" pitchFamily="2" charset="2"/>
              <a:buChar char="ü"/>
            </a:pPr>
            <a:r>
              <a:rPr lang="en-GB" sz="1000" dirty="0">
                <a:solidFill>
                  <a:srgbClr val="00B050"/>
                </a:solidFill>
              </a:rPr>
              <a:t>When I enter a search term and select a specific Category</a:t>
            </a:r>
          </a:p>
          <a:p>
            <a:pPr marL="171450" indent="-171450">
              <a:buFont typeface="Wingdings" panose="05000000000000000000" pitchFamily="2" charset="2"/>
              <a:buChar char="ü"/>
            </a:pPr>
            <a:r>
              <a:rPr lang="en-GB" sz="1000" dirty="0">
                <a:solidFill>
                  <a:srgbClr val="00B050"/>
                </a:solidFill>
              </a:rPr>
              <a:t>Then I get a list of matching results for Scenario Two</a:t>
            </a:r>
          </a:p>
          <a:p>
            <a:pPr marL="171450" indent="-171450">
              <a:buFont typeface="Wingdings" panose="05000000000000000000" pitchFamily="2" charset="2"/>
              <a:buChar char="ü"/>
            </a:pPr>
            <a:r>
              <a:rPr lang="en-GB" sz="1000" dirty="0">
                <a:solidFill>
                  <a:srgbClr val="00B050"/>
                </a:solidFill>
              </a:rPr>
              <a:t>And I can verify that the results shown as per the </a:t>
            </a:r>
            <a:r>
              <a:rPr lang="en-GB" sz="1000" dirty="0" smtClean="0">
                <a:solidFill>
                  <a:srgbClr val="00B050"/>
                </a:solidFill>
              </a:rPr>
              <a:t>selected </a:t>
            </a:r>
            <a:r>
              <a:rPr lang="en-GB" sz="1000" dirty="0">
                <a:solidFill>
                  <a:srgbClr val="00B050"/>
                </a:solidFill>
              </a:rPr>
              <a:t>category</a:t>
            </a:r>
          </a:p>
          <a:p>
            <a:endParaRPr lang="en-GB" sz="1000" dirty="0"/>
          </a:p>
          <a:p>
            <a:r>
              <a:rPr lang="en-GB" sz="1000" b="1" u="sng" dirty="0" smtClean="0"/>
              <a:t>Scenario003</a:t>
            </a:r>
            <a:endParaRPr lang="en-GB" sz="1000" b="1" u="sng" dirty="0"/>
          </a:p>
          <a:p>
            <a:pPr marL="171450" indent="-171450">
              <a:buFont typeface="Wingdings" panose="05000000000000000000" pitchFamily="2" charset="2"/>
              <a:buChar char="ü"/>
            </a:pPr>
            <a:r>
              <a:rPr lang="en-GB" sz="1000" dirty="0">
                <a:solidFill>
                  <a:srgbClr val="00B050"/>
                </a:solidFill>
              </a:rPr>
              <a:t>Scenario: Search and navigate through results pages</a:t>
            </a:r>
          </a:p>
          <a:p>
            <a:pPr marL="171450" indent="-171450">
              <a:buFont typeface="Wingdings" panose="05000000000000000000" pitchFamily="2" charset="2"/>
              <a:buChar char="ü"/>
            </a:pPr>
            <a:r>
              <a:rPr lang="en-GB" sz="1000" dirty="0">
                <a:solidFill>
                  <a:srgbClr val="00B050"/>
                </a:solidFill>
              </a:rPr>
              <a:t>When I search for an item</a:t>
            </a:r>
          </a:p>
          <a:p>
            <a:pPr marL="171450" indent="-171450">
              <a:buFont typeface="Wingdings" panose="05000000000000000000" pitchFamily="2" charset="2"/>
              <a:buChar char="ü"/>
            </a:pPr>
            <a:r>
              <a:rPr lang="en-GB" sz="1000" dirty="0">
                <a:solidFill>
                  <a:srgbClr val="00B050"/>
                </a:solidFill>
              </a:rPr>
              <a:t>Then I get a list of matching results for Scenario Three</a:t>
            </a:r>
          </a:p>
          <a:p>
            <a:pPr marL="171450" indent="-171450">
              <a:buFont typeface="Wingdings" panose="05000000000000000000" pitchFamily="2" charset="2"/>
              <a:buChar char="ü"/>
            </a:pPr>
            <a:r>
              <a:rPr lang="en-GB" sz="1000" dirty="0">
                <a:solidFill>
                  <a:srgbClr val="00B050"/>
                </a:solidFill>
              </a:rPr>
              <a:t>And the results show more than one page</a:t>
            </a:r>
          </a:p>
          <a:p>
            <a:pPr marL="171450" indent="-171450">
              <a:buFont typeface="Wingdings" panose="05000000000000000000" pitchFamily="2" charset="2"/>
              <a:buChar char="ü"/>
            </a:pPr>
            <a:r>
              <a:rPr lang="en-GB" sz="1000" dirty="0">
                <a:solidFill>
                  <a:srgbClr val="00B050"/>
                </a:solidFill>
              </a:rPr>
              <a:t>Then the user can navigate through the pages to continue looking at the items</a:t>
            </a:r>
          </a:p>
        </p:txBody>
      </p:sp>
      <p:graphicFrame>
        <p:nvGraphicFramePr>
          <p:cNvPr id="37" name="Chart 36"/>
          <p:cNvGraphicFramePr/>
          <p:nvPr>
            <p:extLst>
              <p:ext uri="{D42A27DB-BD31-4B8C-83A1-F6EECF244321}">
                <p14:modId xmlns:p14="http://schemas.microsoft.com/office/powerpoint/2010/main" val="2614979877"/>
              </p:ext>
            </p:extLst>
          </p:nvPr>
        </p:nvGraphicFramePr>
        <p:xfrm>
          <a:off x="984955" y="1073818"/>
          <a:ext cx="3182654" cy="2048477"/>
        </p:xfrm>
        <a:graphic>
          <a:graphicData uri="http://schemas.openxmlformats.org/drawingml/2006/chart">
            <c:chart xmlns:c="http://schemas.openxmlformats.org/drawingml/2006/chart" xmlns:r="http://schemas.openxmlformats.org/officeDocument/2006/relationships" r:id="rId3"/>
          </a:graphicData>
        </a:graphic>
      </p:graphicFrame>
      <p:sp>
        <p:nvSpPr>
          <p:cNvPr id="41" name="Freeform 13"/>
          <p:cNvSpPr>
            <a:spLocks/>
          </p:cNvSpPr>
          <p:nvPr/>
        </p:nvSpPr>
        <p:spPr bwMode="auto">
          <a:xfrm>
            <a:off x="1535864" y="1031847"/>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flipV="1">
            <a:off x="651193" y="189977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792782" y="2107385"/>
            <a:ext cx="306174" cy="184666"/>
          </a:xfrm>
          <a:prstGeom prst="rect">
            <a:avLst/>
          </a:prstGeom>
          <a:noFill/>
        </p:spPr>
        <p:txBody>
          <a:bodyPr wrap="none" lIns="0" tIns="0" rIns="0" bIns="0" rtlCol="0">
            <a:spAutoFit/>
          </a:bodyPr>
          <a:lstStyle/>
          <a:p>
            <a:pPr algn="ctr"/>
            <a:r>
              <a:rPr lang="cy-GB" sz="1200" dirty="0" smtClean="0">
                <a:solidFill>
                  <a:srgbClr val="0C344C"/>
                </a:solidFill>
                <a:latin typeface="+mj-lt"/>
              </a:rPr>
              <a:t>93%</a:t>
            </a:r>
            <a:endParaRPr lang="en-US" sz="1200" dirty="0">
              <a:solidFill>
                <a:srgbClr val="0C344C"/>
              </a:solidFill>
              <a:latin typeface="+mj-lt"/>
            </a:endParaRPr>
          </a:p>
        </p:txBody>
      </p:sp>
      <p:sp>
        <p:nvSpPr>
          <p:cNvPr id="46" name="TextBox 45"/>
          <p:cNvSpPr txBox="1"/>
          <p:nvPr/>
        </p:nvSpPr>
        <p:spPr>
          <a:xfrm>
            <a:off x="1720120" y="1214060"/>
            <a:ext cx="221214" cy="184666"/>
          </a:xfrm>
          <a:prstGeom prst="rect">
            <a:avLst/>
          </a:prstGeom>
          <a:noFill/>
        </p:spPr>
        <p:txBody>
          <a:bodyPr wrap="none" lIns="0" tIns="0" rIns="0" bIns="0" rtlCol="0">
            <a:spAutoFit/>
          </a:bodyPr>
          <a:lstStyle/>
          <a:p>
            <a:pPr algn="ctr"/>
            <a:r>
              <a:rPr lang="cy-GB" sz="1200" dirty="0" smtClean="0">
                <a:solidFill>
                  <a:srgbClr val="D80F79"/>
                </a:solidFill>
                <a:latin typeface="+mj-lt"/>
              </a:rPr>
              <a:t>7%</a:t>
            </a:r>
            <a:endParaRPr lang="en-US" sz="1200" dirty="0">
              <a:solidFill>
                <a:srgbClr val="D80F79"/>
              </a:solidFill>
              <a:latin typeface="+mj-lt"/>
            </a:endParaRPr>
          </a:p>
        </p:txBody>
      </p:sp>
      <p:grpSp>
        <p:nvGrpSpPr>
          <p:cNvPr id="53" name="Group 20"/>
          <p:cNvGrpSpPr>
            <a:grpSpLocks noChangeAspect="1"/>
          </p:cNvGrpSpPr>
          <p:nvPr/>
        </p:nvGrpSpPr>
        <p:grpSpPr bwMode="auto">
          <a:xfrm>
            <a:off x="1818505" y="1482204"/>
            <a:ext cx="1522828" cy="884772"/>
            <a:chOff x="3560" y="1230"/>
            <a:chExt cx="1074" cy="624"/>
          </a:xfrm>
        </p:grpSpPr>
        <p:sp>
          <p:nvSpPr>
            <p:cNvPr id="56" name="Freeform 22"/>
            <p:cNvSpPr>
              <a:spLocks/>
            </p:cNvSpPr>
            <p:nvPr/>
          </p:nvSpPr>
          <p:spPr bwMode="auto">
            <a:xfrm>
              <a:off x="3560" y="1398"/>
              <a:ext cx="1074" cy="456"/>
            </a:xfrm>
            <a:custGeom>
              <a:avLst/>
              <a:gdLst>
                <a:gd name="T0" fmla="*/ 394 w 452"/>
                <a:gd name="T1" fmla="*/ 36 h 191"/>
                <a:gd name="T2" fmla="*/ 226 w 452"/>
                <a:gd name="T3" fmla="*/ 0 h 191"/>
                <a:gd name="T4" fmla="*/ 57 w 452"/>
                <a:gd name="T5" fmla="*/ 36 h 191"/>
                <a:gd name="T6" fmla="*/ 0 w 452"/>
                <a:gd name="T7" fmla="*/ 36 h 191"/>
                <a:gd name="T8" fmla="*/ 11 w 452"/>
                <a:gd name="T9" fmla="*/ 96 h 191"/>
                <a:gd name="T10" fmla="*/ 226 w 452"/>
                <a:gd name="T11" fmla="*/ 191 h 191"/>
                <a:gd name="T12" fmla="*/ 441 w 452"/>
                <a:gd name="T13" fmla="*/ 96 h 191"/>
                <a:gd name="T14" fmla="*/ 452 w 452"/>
                <a:gd name="T15" fmla="*/ 36 h 191"/>
                <a:gd name="T16" fmla="*/ 394 w 452"/>
                <a:gd name="T17" fmla="*/ 3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91">
                  <a:moveTo>
                    <a:pt x="394" y="36"/>
                  </a:moveTo>
                  <a:cubicBezTo>
                    <a:pt x="355" y="14"/>
                    <a:pt x="294" y="0"/>
                    <a:pt x="226" y="0"/>
                  </a:cubicBezTo>
                  <a:cubicBezTo>
                    <a:pt x="157" y="0"/>
                    <a:pt x="97" y="14"/>
                    <a:pt x="57" y="36"/>
                  </a:cubicBezTo>
                  <a:cubicBezTo>
                    <a:pt x="0" y="36"/>
                    <a:pt x="0" y="36"/>
                    <a:pt x="0" y="36"/>
                  </a:cubicBezTo>
                  <a:cubicBezTo>
                    <a:pt x="11" y="96"/>
                    <a:pt x="11" y="96"/>
                    <a:pt x="11" y="96"/>
                  </a:cubicBezTo>
                  <a:cubicBezTo>
                    <a:pt x="11" y="148"/>
                    <a:pt x="107" y="191"/>
                    <a:pt x="226" y="191"/>
                  </a:cubicBezTo>
                  <a:cubicBezTo>
                    <a:pt x="345" y="191"/>
                    <a:pt x="441" y="148"/>
                    <a:pt x="441" y="96"/>
                  </a:cubicBezTo>
                  <a:cubicBezTo>
                    <a:pt x="452" y="36"/>
                    <a:pt x="452" y="36"/>
                    <a:pt x="452" y="36"/>
                  </a:cubicBezTo>
                  <a:lnTo>
                    <a:pt x="394" y="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21"/>
            <p:cNvSpPr>
              <a:spLocks noChangeArrowheads="1"/>
            </p:cNvSpPr>
            <p:nvPr/>
          </p:nvSpPr>
          <p:spPr bwMode="auto">
            <a:xfrm>
              <a:off x="3560" y="1230"/>
              <a:ext cx="1074" cy="526"/>
            </a:xfrm>
            <a:prstGeom prst="ellipse">
              <a:avLst/>
            </a:prstGeom>
            <a:gradFill flip="none" rotWithShape="1">
              <a:gsLst>
                <a:gs pos="0">
                  <a:schemeClr val="bg1">
                    <a:lumMod val="85000"/>
                  </a:schemeClr>
                </a:gs>
                <a:gs pos="100000">
                  <a:schemeClr val="bg1"/>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2412906" y="1683841"/>
            <a:ext cx="341504" cy="339618"/>
            <a:chOff x="7018338" y="4656138"/>
            <a:chExt cx="287337" cy="285750"/>
          </a:xfrm>
          <a:solidFill>
            <a:srgbClr val="0C344C"/>
          </a:solidFill>
          <a:effectLst/>
        </p:grpSpPr>
        <p:sp>
          <p:nvSpPr>
            <p:cNvPr id="58"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Rounded Corners 50"/>
          <p:cNvSpPr/>
          <p:nvPr/>
        </p:nvSpPr>
        <p:spPr>
          <a:xfrm rot="2700000">
            <a:off x="4630186" y="1773198"/>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p:cNvCxnSpPr/>
          <p:nvPr/>
        </p:nvCxnSpPr>
        <p:spPr>
          <a:xfrm>
            <a:off x="839788" y="3012664"/>
            <a:ext cx="3810581"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67" name="Rectangle: Rounded Corners 50"/>
          <p:cNvSpPr/>
          <p:nvPr/>
        </p:nvSpPr>
        <p:spPr>
          <a:xfrm rot="2700000">
            <a:off x="4630186" y="2285833"/>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50"/>
          <p:cNvSpPr/>
          <p:nvPr/>
        </p:nvSpPr>
        <p:spPr>
          <a:xfrm rot="2700000">
            <a:off x="4630187" y="1773197"/>
            <a:ext cx="175159" cy="175159"/>
          </a:xfrm>
          <a:prstGeom prst="roundRect">
            <a:avLst>
              <a:gd name="adj" fmla="val 914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50"/>
          <p:cNvSpPr/>
          <p:nvPr/>
        </p:nvSpPr>
        <p:spPr>
          <a:xfrm rot="2700000">
            <a:off x="4630187" y="2285832"/>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4955954" y="1768442"/>
            <a:ext cx="1559145" cy="184666"/>
          </a:xfrm>
          <a:prstGeom prst="rect">
            <a:avLst/>
          </a:prstGeom>
          <a:noFill/>
        </p:spPr>
        <p:txBody>
          <a:bodyPr wrap="none" lIns="0" tIns="0" rIns="0" bIns="0" rtlCol="0">
            <a:spAutoFit/>
          </a:bodyPr>
          <a:lstStyle/>
          <a:p>
            <a:r>
              <a:rPr lang="cy-GB" sz="1200" dirty="0" smtClean="0">
                <a:solidFill>
                  <a:srgbClr val="00B050"/>
                </a:solidFill>
                <a:latin typeface="+mj-lt"/>
              </a:rPr>
              <a:t>Passed Test Scenarios</a:t>
            </a:r>
            <a:endParaRPr lang="en-US" sz="1200" dirty="0">
              <a:solidFill>
                <a:srgbClr val="00B050"/>
              </a:solidFill>
              <a:latin typeface="+mj-lt"/>
            </a:endParaRPr>
          </a:p>
        </p:txBody>
      </p:sp>
      <p:sp>
        <p:nvSpPr>
          <p:cNvPr id="73" name="TextBox 72"/>
          <p:cNvSpPr txBox="1"/>
          <p:nvPr/>
        </p:nvSpPr>
        <p:spPr>
          <a:xfrm>
            <a:off x="4955954" y="2281078"/>
            <a:ext cx="1464568" cy="184666"/>
          </a:xfrm>
          <a:prstGeom prst="rect">
            <a:avLst/>
          </a:prstGeom>
          <a:noFill/>
        </p:spPr>
        <p:txBody>
          <a:bodyPr wrap="none" lIns="0" tIns="0" rIns="0" bIns="0" rtlCol="0">
            <a:spAutoFit/>
          </a:bodyPr>
          <a:lstStyle/>
          <a:p>
            <a:r>
              <a:rPr lang="cy-GB" sz="1200" dirty="0" smtClean="0">
                <a:solidFill>
                  <a:srgbClr val="D80F79"/>
                </a:solidFill>
                <a:latin typeface="+mj-lt"/>
              </a:rPr>
              <a:t>Failed Test Scenarios</a:t>
            </a:r>
            <a:endParaRPr lang="en-US" sz="1200" dirty="0">
              <a:solidFill>
                <a:srgbClr val="D80F79"/>
              </a:solidFill>
              <a:latin typeface="+mj-lt"/>
            </a:endParaRPr>
          </a:p>
        </p:txBody>
      </p:sp>
      <p:sp>
        <p:nvSpPr>
          <p:cNvPr id="6" name="Line Callout 1 (Accent Bar) 5"/>
          <p:cNvSpPr/>
          <p:nvPr/>
        </p:nvSpPr>
        <p:spPr>
          <a:xfrm>
            <a:off x="4702082" y="4158742"/>
            <a:ext cx="2026264" cy="481497"/>
          </a:xfrm>
          <a:prstGeom prst="accentCallout1">
            <a:avLst>
              <a:gd name="adj1" fmla="val 16149"/>
              <a:gd name="adj2" fmla="val -6391"/>
              <a:gd name="adj3" fmla="val 46229"/>
              <a:gd name="adj4" fmla="val -3328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solidFill>
                  <a:schemeClr val="tx1"/>
                </a:solidFill>
              </a:rPr>
              <a:t>Screenshot/Example for this test scenario is attached on next slide</a:t>
            </a:r>
            <a:endParaRPr lang="en-GB" sz="1050" dirty="0">
              <a:solidFill>
                <a:schemeClr val="tx1"/>
              </a:solidFill>
            </a:endParaRPr>
          </a:p>
        </p:txBody>
      </p:sp>
    </p:spTree>
    <p:extLst>
      <p:ext uri="{BB962C8B-B14F-4D97-AF65-F5344CB8AC3E}">
        <p14:creationId xmlns:p14="http://schemas.microsoft.com/office/powerpoint/2010/main" val="1345406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6133328" cy="430887"/>
          </a:xfrm>
          <a:prstGeom prst="rect">
            <a:avLst/>
          </a:prstGeom>
          <a:noFill/>
        </p:spPr>
        <p:txBody>
          <a:bodyPr wrap="square" lIns="0" tIns="0" rIns="0" bIns="0" rtlCol="0">
            <a:spAutoFit/>
          </a:bodyPr>
          <a:lstStyle/>
          <a:p>
            <a:r>
              <a:rPr lang="en-US" sz="2800" dirty="0" smtClean="0">
                <a:solidFill>
                  <a:srgbClr val="0C344C"/>
                </a:solidFill>
                <a:latin typeface="+mj-lt"/>
              </a:rPr>
              <a:t>eBay Failure Test Scenario Example: </a:t>
            </a:r>
            <a:endParaRPr lang="en-US" sz="2800" dirty="0">
              <a:solidFill>
                <a:srgbClr val="0C344C"/>
              </a:solidFill>
              <a:latin typeface="+mj-lt"/>
            </a:endParaRPr>
          </a:p>
        </p:txBody>
      </p:sp>
      <p:pic>
        <p:nvPicPr>
          <p:cNvPr id="7" name="Picture 6"/>
          <p:cNvPicPr>
            <a:picLocks noChangeAspect="1"/>
          </p:cNvPicPr>
          <p:nvPr/>
        </p:nvPicPr>
        <p:blipFill>
          <a:blip r:embed="rId2"/>
          <a:stretch>
            <a:fillRect/>
          </a:stretch>
        </p:blipFill>
        <p:spPr>
          <a:xfrm>
            <a:off x="1076090" y="1115373"/>
            <a:ext cx="6610329" cy="5596745"/>
          </a:xfrm>
          <a:prstGeom prst="rect">
            <a:avLst/>
          </a:prstGeom>
        </p:spPr>
      </p:pic>
      <p:sp>
        <p:nvSpPr>
          <p:cNvPr id="6" name="Line Callout 1 (Border and Accent Bar) 5"/>
          <p:cNvSpPr/>
          <p:nvPr/>
        </p:nvSpPr>
        <p:spPr>
          <a:xfrm>
            <a:off x="8585200" y="2006600"/>
            <a:ext cx="2755900" cy="876300"/>
          </a:xfrm>
          <a:prstGeom prst="accentBorderCallout1">
            <a:avLst>
              <a:gd name="adj1" fmla="val 18750"/>
              <a:gd name="adj2" fmla="val -8333"/>
              <a:gd name="adj3" fmla="val -28079"/>
              <a:gd name="adj4" fmla="val -9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Sort of items is set as per ‘Highest price’</a:t>
            </a:r>
            <a:endParaRPr lang="en-GB" sz="1400" dirty="0"/>
          </a:p>
        </p:txBody>
      </p:sp>
      <p:sp>
        <p:nvSpPr>
          <p:cNvPr id="8" name="Rectangle 7"/>
          <p:cNvSpPr/>
          <p:nvPr/>
        </p:nvSpPr>
        <p:spPr>
          <a:xfrm>
            <a:off x="5130800" y="1638300"/>
            <a:ext cx="7493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ne Callout 1 (Border and Accent Bar) 8"/>
          <p:cNvSpPr/>
          <p:nvPr/>
        </p:nvSpPr>
        <p:spPr>
          <a:xfrm>
            <a:off x="8585200" y="3708400"/>
            <a:ext cx="2755900" cy="1409700"/>
          </a:xfrm>
          <a:prstGeom prst="accentBorderCallout1">
            <a:avLst>
              <a:gd name="adj1" fmla="val 18750"/>
              <a:gd name="adj2" fmla="val -8333"/>
              <a:gd name="adj3" fmla="val 83554"/>
              <a:gd name="adj4" fmla="val -166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In correct scenario this item should have displayed before the top 2 items shown on page, but appearing in wrong order</a:t>
            </a:r>
            <a:endParaRPr lang="en-GB" sz="1400" dirty="0"/>
          </a:p>
        </p:txBody>
      </p:sp>
    </p:spTree>
    <p:extLst>
      <p:ext uri="{BB962C8B-B14F-4D97-AF65-F5344CB8AC3E}">
        <p14:creationId xmlns:p14="http://schemas.microsoft.com/office/powerpoint/2010/main" val="2981675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096000" y="0"/>
            <a:ext cx="6096000" cy="6238875"/>
            <a:chOff x="6096000" y="0"/>
            <a:chExt cx="6096000" cy="6238875"/>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233" r="26508" b="9028"/>
            <a:stretch/>
          </p:blipFill>
          <p:spPr>
            <a:xfrm flipH="1">
              <a:off x="6096000" y="0"/>
              <a:ext cx="6096000" cy="6238875"/>
            </a:xfrm>
            <a:prstGeom prst="rect">
              <a:avLst/>
            </a:prstGeom>
          </p:spPr>
        </p:pic>
        <p:sp>
          <p:nvSpPr>
            <p:cNvPr id="9" name="Rectangle 8"/>
            <p:cNvSpPr/>
            <p:nvPr/>
          </p:nvSpPr>
          <p:spPr>
            <a:xfrm>
              <a:off x="6096000" y="0"/>
              <a:ext cx="4038600" cy="6238875"/>
            </a:xfrm>
            <a:prstGeom prst="rect">
              <a:avLst/>
            </a:prstGeom>
            <a:gradFill>
              <a:gsLst>
                <a:gs pos="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25"/>
          <p:cNvSpPr txBox="1"/>
          <p:nvPr/>
        </p:nvSpPr>
        <p:spPr>
          <a:xfrm>
            <a:off x="849215" y="1298543"/>
            <a:ext cx="6161185"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solidFill>
                  <a:schemeClr val="tx1">
                    <a:lumMod val="85000"/>
                    <a:lumOff val="15000"/>
                  </a:schemeClr>
                </a:solidFill>
                <a:cs typeface="Calibri Light" panose="020F0302020204030204" pitchFamily="34" charset="0"/>
              </a:rPr>
              <a:t>Current shared code uses Cucumber-Java version 1.2.4. There is a known defect in this version of Cucumber with Java 8, which doesn’t allow your code to run and gives </a:t>
            </a:r>
            <a:r>
              <a:rPr lang="en-GB" sz="1400" i="1" dirty="0" smtClean="0">
                <a:solidFill>
                  <a:schemeClr val="tx1">
                    <a:lumMod val="85000"/>
                    <a:lumOff val="15000"/>
                  </a:schemeClr>
                </a:solidFill>
                <a:cs typeface="Calibri Light" panose="020F0302020204030204" pitchFamily="34" charset="0"/>
              </a:rPr>
              <a:t>java.lang.IllegalArgumentException</a:t>
            </a:r>
            <a:r>
              <a:rPr lang="en-GB" sz="1400" dirty="0">
                <a:solidFill>
                  <a:schemeClr val="tx1">
                    <a:lumMod val="85000"/>
                    <a:lumOff val="15000"/>
                  </a:schemeClr>
                </a:solidFill>
                <a:cs typeface="Calibri Light" panose="020F0302020204030204" pitchFamily="34" charset="0"/>
              </a:rPr>
              <a:t> </a:t>
            </a:r>
            <a:r>
              <a:rPr lang="en-GB" sz="1400" dirty="0" smtClean="0">
                <a:solidFill>
                  <a:schemeClr val="tx1">
                    <a:lumMod val="85000"/>
                    <a:lumOff val="15000"/>
                  </a:schemeClr>
                </a:solidFill>
                <a:cs typeface="Calibri Light" panose="020F0302020204030204" pitchFamily="34" charset="0"/>
              </a:rPr>
              <a:t>exception.</a:t>
            </a:r>
            <a:endParaRPr lang="en-US" sz="1400" dirty="0">
              <a:solidFill>
                <a:schemeClr val="tx1">
                  <a:lumMod val="85000"/>
                  <a:lumOff val="15000"/>
                </a:schemeClr>
              </a:solidFill>
              <a:cs typeface="Calibri Light" panose="020F0302020204030204" pitchFamily="34" charset="0"/>
            </a:endParaRPr>
          </a:p>
        </p:txBody>
      </p:sp>
      <p:sp>
        <p:nvSpPr>
          <p:cNvPr id="51" name="Rectangle 50"/>
          <p:cNvSpPr/>
          <p:nvPr/>
        </p:nvSpPr>
        <p:spPr>
          <a:xfrm>
            <a:off x="835729" y="4848680"/>
            <a:ext cx="45719" cy="225425"/>
          </a:xfrm>
          <a:prstGeom prst="rect">
            <a:avLst/>
          </a:prstGeom>
          <a:gradFill>
            <a:gsLst>
              <a:gs pos="0">
                <a:srgbClr val="0C344C"/>
              </a:gs>
              <a:gs pos="100000">
                <a:srgbClr val="D80F7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920816" y="2273055"/>
            <a:ext cx="1166638" cy="734542"/>
            <a:chOff x="920816" y="2053524"/>
            <a:chExt cx="1294484" cy="815037"/>
          </a:xfrm>
        </p:grpSpPr>
        <p:sp>
          <p:nvSpPr>
            <p:cNvPr id="13" name="Rectangle: Rounded Corners 1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Rectangle: Rounded Corners 1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20816" y="3440190"/>
            <a:ext cx="1166638" cy="734542"/>
            <a:chOff x="920816" y="2053524"/>
            <a:chExt cx="1294484" cy="815037"/>
          </a:xfrm>
        </p:grpSpPr>
        <p:sp>
          <p:nvSpPr>
            <p:cNvPr id="17" name="Rectangle: Rounded Corners 1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Rounded Corners 1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25"/>
          <p:cNvSpPr txBox="1"/>
          <p:nvPr/>
        </p:nvSpPr>
        <p:spPr>
          <a:xfrm>
            <a:off x="2603500" y="2644185"/>
            <a:ext cx="3911600"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solidFill>
                  <a:schemeClr val="tx1">
                    <a:lumMod val="85000"/>
                    <a:lumOff val="15000"/>
                  </a:schemeClr>
                </a:solidFill>
                <a:cs typeface="Calibri Light" panose="020F0302020204030204" pitchFamily="34" charset="0"/>
              </a:rPr>
              <a:t>The problem is caused because the Java8 dialect of Cucumber uses implementation details of Oracle's JDK8.</a:t>
            </a:r>
            <a:endParaRPr lang="en-US" sz="1200" dirty="0">
              <a:solidFill>
                <a:schemeClr val="tx1">
                  <a:lumMod val="85000"/>
                  <a:lumOff val="15000"/>
                </a:schemeClr>
              </a:solidFill>
              <a:cs typeface="Calibri Light" panose="020F0302020204030204" pitchFamily="34" charset="0"/>
            </a:endParaRPr>
          </a:p>
        </p:txBody>
      </p:sp>
      <p:sp>
        <p:nvSpPr>
          <p:cNvPr id="21" name="TextBox 25"/>
          <p:cNvSpPr txBox="1"/>
          <p:nvPr/>
        </p:nvSpPr>
        <p:spPr>
          <a:xfrm>
            <a:off x="2603500" y="2313302"/>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0C344C"/>
                </a:solidFill>
                <a:latin typeface="+mj-lt"/>
                <a:cs typeface="Calibri Light" panose="020F0302020204030204" pitchFamily="34" charset="0"/>
              </a:rPr>
              <a:t>Reason for Error:</a:t>
            </a:r>
            <a:endParaRPr lang="en-US" sz="1600" dirty="0">
              <a:solidFill>
                <a:srgbClr val="0C344C"/>
              </a:solidFill>
              <a:latin typeface="+mj-lt"/>
              <a:cs typeface="Calibri Light" panose="020F0302020204030204" pitchFamily="34" charset="0"/>
            </a:endParaRPr>
          </a:p>
        </p:txBody>
      </p:sp>
      <p:sp>
        <p:nvSpPr>
          <p:cNvPr id="24" name="TextBox 25"/>
          <p:cNvSpPr txBox="1"/>
          <p:nvPr/>
        </p:nvSpPr>
        <p:spPr>
          <a:xfrm>
            <a:off x="2603500" y="3811320"/>
            <a:ext cx="3911600" cy="5539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schemeClr val="tx1">
                    <a:lumMod val="85000"/>
                    <a:lumOff val="15000"/>
                  </a:schemeClr>
                </a:solidFill>
                <a:cs typeface="Calibri Light" panose="020F0302020204030204" pitchFamily="34" charset="0"/>
              </a:rPr>
              <a:t>Issue solved in the next release of Cucumber version 1.2.5. This assignment code is also making use of this version to proceed with the test cases, accordingly pom.xml has been modified.</a:t>
            </a:r>
            <a:endParaRPr lang="en-US" sz="1200" dirty="0">
              <a:solidFill>
                <a:schemeClr val="tx1">
                  <a:lumMod val="85000"/>
                  <a:lumOff val="15000"/>
                </a:schemeClr>
              </a:solidFill>
              <a:cs typeface="Calibri Light" panose="020F0302020204030204" pitchFamily="34" charset="0"/>
            </a:endParaRPr>
          </a:p>
        </p:txBody>
      </p:sp>
      <p:sp>
        <p:nvSpPr>
          <p:cNvPr id="25" name="TextBox 25"/>
          <p:cNvSpPr txBox="1"/>
          <p:nvPr/>
        </p:nvSpPr>
        <p:spPr>
          <a:xfrm>
            <a:off x="2603500" y="3480437"/>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0C344C"/>
                </a:solidFill>
                <a:latin typeface="+mj-lt"/>
                <a:cs typeface="Calibri Light" panose="020F0302020204030204" pitchFamily="34" charset="0"/>
              </a:rPr>
              <a:t>Solution:</a:t>
            </a:r>
            <a:endParaRPr lang="en-US" sz="1600" dirty="0">
              <a:solidFill>
                <a:srgbClr val="0C344C"/>
              </a:solidFill>
              <a:latin typeface="+mj-lt"/>
              <a:cs typeface="Calibri Light" panose="020F0302020204030204" pitchFamily="34" charset="0"/>
            </a:endParaRPr>
          </a:p>
        </p:txBody>
      </p:sp>
      <p:sp>
        <p:nvSpPr>
          <p:cNvPr id="43" name="TextBox 25"/>
          <p:cNvSpPr txBox="1"/>
          <p:nvPr/>
        </p:nvSpPr>
        <p:spPr>
          <a:xfrm>
            <a:off x="984734" y="4857905"/>
            <a:ext cx="5530365" cy="84638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tx1">
                    <a:lumMod val="85000"/>
                    <a:lumOff val="15000"/>
                  </a:schemeClr>
                </a:solidFill>
                <a:cs typeface="Calibri Light" panose="020F0302020204030204" pitchFamily="34" charset="0"/>
              </a:rPr>
              <a:t>References:</a:t>
            </a:r>
          </a:p>
          <a:p>
            <a:pPr marL="171450" indent="-171450">
              <a:buFont typeface="Arial" panose="020B0604020202020204" pitchFamily="34" charset="0"/>
              <a:buChar char="•"/>
            </a:pPr>
            <a:r>
              <a:rPr lang="en-US" sz="1100" dirty="0">
                <a:solidFill>
                  <a:schemeClr val="tx1">
                    <a:lumMod val="85000"/>
                    <a:lumOff val="15000"/>
                  </a:schemeClr>
                </a:solidFill>
                <a:cs typeface="Calibri Light" panose="020F0302020204030204" pitchFamily="34" charset="0"/>
              </a:rPr>
              <a:t>GitHub page - </a:t>
            </a:r>
            <a:r>
              <a:rPr lang="en-US" sz="1100" dirty="0">
                <a:solidFill>
                  <a:schemeClr val="tx1">
                    <a:lumMod val="85000"/>
                    <a:lumOff val="15000"/>
                  </a:schemeClr>
                </a:solidFill>
                <a:cs typeface="Calibri Light" panose="020F0302020204030204" pitchFamily="34" charset="0"/>
                <a:hlinkClick r:id="rId3"/>
              </a:rPr>
              <a:t>https://</a:t>
            </a:r>
            <a:r>
              <a:rPr lang="en-US" sz="1100" dirty="0" smtClean="0">
                <a:solidFill>
                  <a:schemeClr val="tx1">
                    <a:lumMod val="85000"/>
                    <a:lumOff val="15000"/>
                  </a:schemeClr>
                </a:solidFill>
                <a:cs typeface="Calibri Light" panose="020F0302020204030204" pitchFamily="34" charset="0"/>
                <a:hlinkClick r:id="rId3"/>
              </a:rPr>
              <a:t>github.com/cucumber/cucumber-jvm/issues/912</a:t>
            </a:r>
            <a:endParaRPr lang="en-US" sz="1100" dirty="0" smtClean="0">
              <a:solidFill>
                <a:schemeClr val="tx1">
                  <a:lumMod val="85000"/>
                  <a:lumOff val="15000"/>
                </a:schemeClr>
              </a:solidFill>
              <a:cs typeface="Calibri Light" panose="020F0302020204030204" pitchFamily="34" charset="0"/>
            </a:endParaRPr>
          </a:p>
          <a:p>
            <a:pPr marL="171450" indent="-171450">
              <a:buFont typeface="Arial" panose="020B0604020202020204" pitchFamily="34" charset="0"/>
              <a:buChar char="•"/>
            </a:pPr>
            <a:r>
              <a:rPr lang="en-US" sz="1100" dirty="0" err="1" smtClean="0">
                <a:solidFill>
                  <a:schemeClr val="tx1">
                    <a:lumMod val="85000"/>
                    <a:lumOff val="15000"/>
                  </a:schemeClr>
                </a:solidFill>
                <a:cs typeface="Calibri Light" panose="020F0302020204030204" pitchFamily="34" charset="0"/>
              </a:rPr>
              <a:t>Stackoverflow</a:t>
            </a:r>
            <a:r>
              <a:rPr lang="en-US" sz="1100" dirty="0">
                <a:solidFill>
                  <a:schemeClr val="tx1">
                    <a:lumMod val="85000"/>
                    <a:lumOff val="15000"/>
                  </a:schemeClr>
                </a:solidFill>
                <a:cs typeface="Calibri Light" panose="020F0302020204030204" pitchFamily="34" charset="0"/>
              </a:rPr>
              <a:t> - </a:t>
            </a:r>
            <a:r>
              <a:rPr lang="en-US" sz="1100" dirty="0">
                <a:solidFill>
                  <a:schemeClr val="tx1">
                    <a:lumMod val="85000"/>
                    <a:lumOff val="15000"/>
                  </a:schemeClr>
                </a:solidFill>
                <a:cs typeface="Calibri Light" panose="020F0302020204030204" pitchFamily="34" charset="0"/>
                <a:hlinkClick r:id="rId4"/>
              </a:rPr>
              <a:t>https://</a:t>
            </a:r>
            <a:r>
              <a:rPr lang="en-US" sz="1100" dirty="0" smtClean="0">
                <a:solidFill>
                  <a:schemeClr val="tx1">
                    <a:lumMod val="85000"/>
                    <a:lumOff val="15000"/>
                  </a:schemeClr>
                </a:solidFill>
                <a:cs typeface="Calibri Light" panose="020F0302020204030204" pitchFamily="34" charset="0"/>
                <a:hlinkClick r:id="rId4"/>
              </a:rPr>
              <a:t>stackoverflow.com/questions/32728342/always-getting-exception-wrong-type-at-constant-pool-index-with-cucumber-java8</a:t>
            </a:r>
            <a:endParaRPr lang="en-US" sz="1100" dirty="0" smtClean="0">
              <a:solidFill>
                <a:schemeClr val="tx1">
                  <a:lumMod val="85000"/>
                  <a:lumOff val="15000"/>
                </a:schemeClr>
              </a:solidFill>
              <a:cs typeface="Calibri Light" panose="020F0302020204030204" pitchFamily="34" charset="0"/>
            </a:endParaRPr>
          </a:p>
          <a:p>
            <a:pPr marL="171450" indent="-171450">
              <a:buFont typeface="Arial" panose="020B0604020202020204" pitchFamily="34" charset="0"/>
              <a:buChar char="•"/>
            </a:pPr>
            <a:endParaRPr lang="en-US" sz="1100" dirty="0">
              <a:solidFill>
                <a:schemeClr val="tx1">
                  <a:lumMod val="85000"/>
                  <a:lumOff val="15000"/>
                </a:schemeClr>
              </a:solidFill>
              <a:cs typeface="Calibri Light" panose="020F0302020204030204" pitchFamily="34" charset="0"/>
            </a:endParaRPr>
          </a:p>
        </p:txBody>
      </p:sp>
      <p:cxnSp>
        <p:nvCxnSpPr>
          <p:cNvPr id="50" name="Straight Connector 49"/>
          <p:cNvCxnSpPr/>
          <p:nvPr/>
        </p:nvCxnSpPr>
        <p:spPr>
          <a:xfrm>
            <a:off x="839788" y="4807105"/>
            <a:ext cx="0" cy="1161961"/>
          </a:xfrm>
          <a:prstGeom prst="line">
            <a:avLst/>
          </a:prstGeom>
          <a:ln w="9525">
            <a:solidFill>
              <a:srgbClr val="BFBEBE"/>
            </a:solidFill>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1285856" y="2447747"/>
            <a:ext cx="410770" cy="381104"/>
            <a:chOff x="9879013" y="2500313"/>
            <a:chExt cx="285750" cy="265113"/>
          </a:xfrm>
          <a:solidFill>
            <a:schemeClr val="bg1"/>
          </a:solidFill>
        </p:grpSpPr>
        <p:sp>
          <p:nvSpPr>
            <p:cNvPr id="44"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1260456" y="3566624"/>
            <a:ext cx="466857" cy="467169"/>
            <a:chOff x="5554663" y="3971925"/>
            <a:chExt cx="360362" cy="361951"/>
          </a:xfrm>
          <a:solidFill>
            <a:schemeClr val="bg1"/>
          </a:solidFill>
        </p:grpSpPr>
        <p:sp>
          <p:nvSpPr>
            <p:cNvPr id="49" name="Freeform 48"/>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 name="TextBox 4"/>
          <p:cNvSpPr txBox="1"/>
          <p:nvPr/>
        </p:nvSpPr>
        <p:spPr>
          <a:xfrm>
            <a:off x="839788" y="688975"/>
            <a:ext cx="6589712" cy="430887"/>
          </a:xfrm>
          <a:prstGeom prst="rect">
            <a:avLst/>
          </a:prstGeom>
          <a:noFill/>
        </p:spPr>
        <p:txBody>
          <a:bodyPr wrap="square" lIns="0" tIns="0" rIns="0" bIns="0" rtlCol="0">
            <a:spAutoFit/>
          </a:bodyPr>
          <a:lstStyle/>
          <a:p>
            <a:r>
              <a:rPr lang="cy-GB" sz="2800" dirty="0" smtClean="0">
                <a:solidFill>
                  <a:srgbClr val="0C344C"/>
                </a:solidFill>
                <a:latin typeface="+mj-lt"/>
              </a:rPr>
              <a:t>Problem found in Existing </a:t>
            </a:r>
            <a:r>
              <a:rPr lang="cy-GB" sz="2800" dirty="0" smtClean="0">
                <a:solidFill>
                  <a:srgbClr val="0C344C"/>
                </a:solidFill>
                <a:latin typeface="+mj-lt"/>
              </a:rPr>
              <a:t>Code Shared</a:t>
            </a:r>
            <a:endParaRPr lang="en-US" sz="2800" dirty="0">
              <a:solidFill>
                <a:srgbClr val="0C344C"/>
              </a:solidFill>
              <a:latin typeface="+mj-lt"/>
            </a:endParaRPr>
          </a:p>
        </p:txBody>
      </p:sp>
    </p:spTree>
    <p:extLst>
      <p:ext uri="{BB962C8B-B14F-4D97-AF65-F5344CB8AC3E}">
        <p14:creationId xmlns:p14="http://schemas.microsoft.com/office/powerpoint/2010/main" val="3987990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6665912" cy="430887"/>
          </a:xfrm>
          <a:prstGeom prst="rect">
            <a:avLst/>
          </a:prstGeom>
          <a:noFill/>
        </p:spPr>
        <p:txBody>
          <a:bodyPr wrap="square" lIns="0" tIns="0" rIns="0" bIns="0" rtlCol="0">
            <a:spAutoFit/>
          </a:bodyPr>
          <a:lstStyle/>
          <a:p>
            <a:r>
              <a:rPr lang="en-US" sz="2800" dirty="0" smtClean="0">
                <a:solidFill>
                  <a:srgbClr val="0C344C"/>
                </a:solidFill>
                <a:latin typeface="+mj-lt"/>
              </a:rPr>
              <a:t>Assignment Code on GitHub:</a:t>
            </a:r>
            <a:endParaRPr lang="en-US" sz="2800" dirty="0">
              <a:solidFill>
                <a:srgbClr val="0C344C"/>
              </a:solidFill>
              <a:latin typeface="+mj-lt"/>
            </a:endParaRPr>
          </a:p>
        </p:txBody>
      </p:sp>
      <p:sp>
        <p:nvSpPr>
          <p:cNvPr id="10" name="TextBox 25"/>
          <p:cNvSpPr txBox="1"/>
          <p:nvPr/>
        </p:nvSpPr>
        <p:spPr>
          <a:xfrm>
            <a:off x="849215" y="1298543"/>
            <a:ext cx="6161185"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tx1">
                    <a:lumMod val="85000"/>
                    <a:lumOff val="15000"/>
                  </a:schemeClr>
                </a:solidFill>
                <a:cs typeface="Calibri Light" panose="020F0302020204030204" pitchFamily="34" charset="0"/>
              </a:rPr>
              <a:t>Repository Location: </a:t>
            </a:r>
            <a:r>
              <a:rPr lang="en-GB" sz="1400" dirty="0">
                <a:solidFill>
                  <a:schemeClr val="tx1">
                    <a:lumMod val="85000"/>
                    <a:lumOff val="15000"/>
                  </a:schemeClr>
                </a:solidFill>
                <a:cs typeface="Calibri Light" panose="020F0302020204030204" pitchFamily="34" charset="0"/>
                <a:hlinkClick r:id="rId2"/>
              </a:rPr>
              <a:t>https://</a:t>
            </a:r>
            <a:r>
              <a:rPr lang="en-GB" sz="1400" dirty="0" smtClean="0">
                <a:solidFill>
                  <a:schemeClr val="tx1">
                    <a:lumMod val="85000"/>
                    <a:lumOff val="15000"/>
                  </a:schemeClr>
                </a:solidFill>
                <a:cs typeface="Calibri Light" panose="020F0302020204030204" pitchFamily="34" charset="0"/>
                <a:hlinkClick r:id="rId2"/>
              </a:rPr>
              <a:t>github.com/Gettingsoftware/TestAssignment</a:t>
            </a:r>
            <a:endParaRPr lang="en-US" sz="1400" dirty="0">
              <a:solidFill>
                <a:schemeClr val="tx1">
                  <a:lumMod val="85000"/>
                  <a:lumOff val="15000"/>
                </a:schemeClr>
              </a:solidFill>
              <a:cs typeface="Calibri Light" panose="020F0302020204030204" pitchFamily="34" charset="0"/>
            </a:endParaRPr>
          </a:p>
          <a:p>
            <a:endParaRPr lang="en-GB" sz="1400" dirty="0" smtClean="0">
              <a:solidFill>
                <a:schemeClr val="tx1">
                  <a:lumMod val="85000"/>
                  <a:lumOff val="15000"/>
                </a:schemeClr>
              </a:solidFill>
              <a:cs typeface="Calibri Light" panose="020F0302020204030204" pitchFamily="34" charset="0"/>
            </a:endParaRPr>
          </a:p>
        </p:txBody>
      </p:sp>
      <p:pic>
        <p:nvPicPr>
          <p:cNvPr id="11" name="Picture 10"/>
          <p:cNvPicPr>
            <a:picLocks noChangeAspect="1"/>
          </p:cNvPicPr>
          <p:nvPr/>
        </p:nvPicPr>
        <p:blipFill>
          <a:blip r:embed="rId3"/>
          <a:stretch>
            <a:fillRect/>
          </a:stretch>
        </p:blipFill>
        <p:spPr>
          <a:xfrm>
            <a:off x="2428784" y="1729430"/>
            <a:ext cx="9610725" cy="4314825"/>
          </a:xfrm>
          <a:prstGeom prst="rect">
            <a:avLst/>
          </a:prstGeom>
        </p:spPr>
      </p:pic>
      <p:sp>
        <p:nvSpPr>
          <p:cNvPr id="12" name="Line Callout 1 (Accent Bar) 11"/>
          <p:cNvSpPr/>
          <p:nvPr/>
        </p:nvSpPr>
        <p:spPr>
          <a:xfrm>
            <a:off x="252685" y="1862105"/>
            <a:ext cx="1786798" cy="622300"/>
          </a:xfrm>
          <a:prstGeom prst="accentCallout1">
            <a:avLst>
              <a:gd name="adj1" fmla="val 26645"/>
              <a:gd name="adj2" fmla="val 106519"/>
              <a:gd name="adj3" fmla="val 480652"/>
              <a:gd name="adj4" fmla="val 136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Consists of Cucumber feature file covering all Scenarios</a:t>
            </a:r>
            <a:endParaRPr lang="en-GB" sz="1400" dirty="0"/>
          </a:p>
        </p:txBody>
      </p:sp>
      <p:sp>
        <p:nvSpPr>
          <p:cNvPr id="13" name="Line Callout 1 (Accent Bar) 12"/>
          <p:cNvSpPr/>
          <p:nvPr/>
        </p:nvSpPr>
        <p:spPr>
          <a:xfrm>
            <a:off x="252685" y="2832788"/>
            <a:ext cx="1786798" cy="2120212"/>
          </a:xfrm>
          <a:prstGeom prst="accentCallout1">
            <a:avLst>
              <a:gd name="adj1" fmla="val 26645"/>
              <a:gd name="adj2" fmla="val 106519"/>
              <a:gd name="adj3" fmla="val 110865"/>
              <a:gd name="adj4" fmla="val 135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Consists of:</a:t>
            </a:r>
          </a:p>
          <a:p>
            <a:pPr marL="342900" indent="-342900">
              <a:buFont typeface="+mj-lt"/>
              <a:buAutoNum type="arabicPeriod"/>
            </a:pPr>
            <a:r>
              <a:rPr lang="en-GB" sz="1400" dirty="0" smtClean="0"/>
              <a:t>Utilities files – like Web Connector &amp; Browser control</a:t>
            </a:r>
          </a:p>
          <a:p>
            <a:pPr marL="342900" indent="-342900">
              <a:buFont typeface="+mj-lt"/>
              <a:buAutoNum type="arabicPeriod"/>
            </a:pPr>
            <a:r>
              <a:rPr lang="en-GB" sz="1400" dirty="0" smtClean="0"/>
              <a:t>Test Runner class where Hooks are defined</a:t>
            </a:r>
          </a:p>
          <a:p>
            <a:pPr marL="342900" indent="-342900">
              <a:buFont typeface="+mj-lt"/>
              <a:buAutoNum type="arabicPeriod"/>
            </a:pPr>
            <a:r>
              <a:rPr lang="en-GB" sz="1400" dirty="0" smtClean="0"/>
              <a:t>Step Definition class file</a:t>
            </a:r>
            <a:endParaRPr lang="en-GB" sz="1400" dirty="0"/>
          </a:p>
        </p:txBody>
      </p:sp>
      <p:sp>
        <p:nvSpPr>
          <p:cNvPr id="14" name="Line Callout 1 (Accent Bar) 13"/>
          <p:cNvSpPr/>
          <p:nvPr/>
        </p:nvSpPr>
        <p:spPr>
          <a:xfrm>
            <a:off x="252685" y="5301383"/>
            <a:ext cx="1786798" cy="1416917"/>
          </a:xfrm>
          <a:prstGeom prst="accentCallout1">
            <a:avLst>
              <a:gd name="adj1" fmla="val 26645"/>
              <a:gd name="adj2" fmla="val 106519"/>
              <a:gd name="adj3" fmla="val 37313"/>
              <a:gd name="adj4" fmla="val 1331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Project Object Model file with all dependencies, where Cucumber version is modified and updated to 1.2.5</a:t>
            </a:r>
            <a:endParaRPr lang="en-GB" sz="1400" dirty="0"/>
          </a:p>
        </p:txBody>
      </p:sp>
    </p:spTree>
    <p:extLst>
      <p:ext uri="{BB962C8B-B14F-4D97-AF65-F5344CB8AC3E}">
        <p14:creationId xmlns:p14="http://schemas.microsoft.com/office/powerpoint/2010/main" val="3560310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6831012" cy="430887"/>
          </a:xfrm>
          <a:prstGeom prst="rect">
            <a:avLst/>
          </a:prstGeom>
          <a:noFill/>
        </p:spPr>
        <p:txBody>
          <a:bodyPr wrap="square" lIns="0" tIns="0" rIns="0" bIns="0" rtlCol="0">
            <a:spAutoFit/>
          </a:bodyPr>
          <a:lstStyle/>
          <a:p>
            <a:r>
              <a:rPr lang="en-US" sz="2800" dirty="0">
                <a:solidFill>
                  <a:srgbClr val="0C344C"/>
                </a:solidFill>
              </a:rPr>
              <a:t>Step Definition Class – Method to </a:t>
            </a:r>
            <a:r>
              <a:rPr lang="en-US" sz="2800" dirty="0" smtClean="0">
                <a:solidFill>
                  <a:srgbClr val="0C344C"/>
                </a:solidFill>
              </a:rPr>
              <a:t>be Noted</a:t>
            </a:r>
            <a:r>
              <a:rPr lang="en-US" sz="2800" dirty="0">
                <a:solidFill>
                  <a:srgbClr val="0C344C"/>
                </a:solidFill>
              </a:rPr>
              <a:t>:</a:t>
            </a:r>
          </a:p>
        </p:txBody>
      </p:sp>
      <p:sp>
        <p:nvSpPr>
          <p:cNvPr id="10" name="TextBox 25"/>
          <p:cNvSpPr txBox="1"/>
          <p:nvPr/>
        </p:nvSpPr>
        <p:spPr>
          <a:xfrm>
            <a:off x="811115" y="1222343"/>
            <a:ext cx="11533285"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200" dirty="0" smtClean="0">
                <a:solidFill>
                  <a:schemeClr val="tx1">
                    <a:lumMod val="85000"/>
                    <a:lumOff val="15000"/>
                  </a:schemeClr>
                </a:solidFill>
                <a:cs typeface="Calibri Light" panose="020F0302020204030204" pitchFamily="34" charset="0"/>
              </a:rPr>
              <a:t>File Location</a:t>
            </a:r>
            <a:r>
              <a:rPr lang="en-GB" sz="1200" dirty="0">
                <a:solidFill>
                  <a:schemeClr val="tx1">
                    <a:lumMod val="85000"/>
                    <a:lumOff val="15000"/>
                  </a:schemeClr>
                </a:solidFill>
                <a:cs typeface="Calibri Light" panose="020F0302020204030204" pitchFamily="34" charset="0"/>
              </a:rPr>
              <a:t>: </a:t>
            </a:r>
            <a:r>
              <a:rPr lang="en-GB" sz="1200" dirty="0">
                <a:solidFill>
                  <a:schemeClr val="tx1">
                    <a:lumMod val="85000"/>
                    <a:lumOff val="15000"/>
                  </a:schemeClr>
                </a:solidFill>
                <a:cs typeface="Calibri Light" panose="020F0302020204030204" pitchFamily="34" charset="0"/>
                <a:hlinkClick r:id="rId2"/>
              </a:rPr>
              <a:t>https://</a:t>
            </a:r>
            <a:r>
              <a:rPr lang="en-GB" sz="1200" dirty="0" smtClean="0">
                <a:solidFill>
                  <a:schemeClr val="tx1">
                    <a:lumMod val="85000"/>
                    <a:lumOff val="15000"/>
                  </a:schemeClr>
                </a:solidFill>
                <a:cs typeface="Calibri Light" panose="020F0302020204030204" pitchFamily="34" charset="0"/>
                <a:hlinkClick r:id="rId2"/>
              </a:rPr>
              <a:t>github.com/Gettingsoftware/TestAssignment/blob/master/src/test/java/ebay/qa/testautomation/EbayHomePageStepDefinition.java</a:t>
            </a:r>
            <a:r>
              <a:rPr lang="en-GB" sz="1200" dirty="0" smtClean="0">
                <a:solidFill>
                  <a:schemeClr val="tx1">
                    <a:lumMod val="85000"/>
                    <a:lumOff val="15000"/>
                  </a:schemeClr>
                </a:solidFill>
                <a:cs typeface="Calibri Light" panose="020F0302020204030204" pitchFamily="34" charset="0"/>
              </a:rPr>
              <a:t> </a:t>
            </a:r>
            <a:endParaRPr lang="en-US" sz="1200" dirty="0">
              <a:solidFill>
                <a:schemeClr val="tx1">
                  <a:lumMod val="85000"/>
                  <a:lumOff val="15000"/>
                </a:schemeClr>
              </a:solidFill>
              <a:cs typeface="Calibri Light" panose="020F0302020204030204" pitchFamily="34" charset="0"/>
            </a:endParaRPr>
          </a:p>
          <a:p>
            <a:endParaRPr lang="en-GB" sz="1200" dirty="0" smtClean="0">
              <a:solidFill>
                <a:schemeClr val="tx1">
                  <a:lumMod val="85000"/>
                  <a:lumOff val="15000"/>
                </a:schemeClr>
              </a:solidFill>
              <a:cs typeface="Calibri Light" panose="020F0302020204030204" pitchFamily="34" charset="0"/>
            </a:endParaRPr>
          </a:p>
        </p:txBody>
      </p:sp>
      <p:pic>
        <p:nvPicPr>
          <p:cNvPr id="6" name="Picture 5"/>
          <p:cNvPicPr>
            <a:picLocks noChangeAspect="1"/>
          </p:cNvPicPr>
          <p:nvPr/>
        </p:nvPicPr>
        <p:blipFill>
          <a:blip r:embed="rId3"/>
          <a:stretch>
            <a:fillRect/>
          </a:stretch>
        </p:blipFill>
        <p:spPr>
          <a:xfrm>
            <a:off x="924652" y="1482920"/>
            <a:ext cx="6630360" cy="5235380"/>
          </a:xfrm>
          <a:prstGeom prst="rect">
            <a:avLst/>
          </a:prstGeom>
        </p:spPr>
      </p:pic>
      <p:sp>
        <p:nvSpPr>
          <p:cNvPr id="15" name="Line Callout 1 (Border and Accent Bar) 14"/>
          <p:cNvSpPr/>
          <p:nvPr/>
        </p:nvSpPr>
        <p:spPr>
          <a:xfrm>
            <a:off x="8858835" y="2549599"/>
            <a:ext cx="2755900" cy="876300"/>
          </a:xfrm>
          <a:prstGeom prst="accentBorderCallout1">
            <a:avLst>
              <a:gd name="adj1" fmla="val 18750"/>
              <a:gd name="adj2" fmla="val -8333"/>
              <a:gd name="adj3" fmla="val 135723"/>
              <a:gd name="adj4" fmla="val -47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This if condition is put in here because for some items sorted by Highest order, have different </a:t>
            </a:r>
            <a:r>
              <a:rPr lang="en-GB" sz="1400" dirty="0" err="1" smtClean="0"/>
              <a:t>Xpath</a:t>
            </a:r>
            <a:r>
              <a:rPr lang="en-GB" sz="1400" dirty="0" smtClean="0"/>
              <a:t> values compared to generic path.</a:t>
            </a:r>
            <a:endParaRPr lang="en-GB" sz="1400" dirty="0"/>
          </a:p>
        </p:txBody>
      </p:sp>
      <p:sp>
        <p:nvSpPr>
          <p:cNvPr id="7" name="Rectangle 6"/>
          <p:cNvSpPr/>
          <p:nvPr/>
        </p:nvSpPr>
        <p:spPr>
          <a:xfrm>
            <a:off x="2317898" y="2987749"/>
            <a:ext cx="5237114" cy="1743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Line Callout 1 (Border and Accent Bar) 15"/>
          <p:cNvSpPr/>
          <p:nvPr/>
        </p:nvSpPr>
        <p:spPr>
          <a:xfrm>
            <a:off x="8765953" y="5090042"/>
            <a:ext cx="2755900" cy="876300"/>
          </a:xfrm>
          <a:prstGeom prst="accentBorderCallout1">
            <a:avLst>
              <a:gd name="adj1" fmla="val 18750"/>
              <a:gd name="adj2" fmla="val -8333"/>
              <a:gd name="adj3" fmla="val 94469"/>
              <a:gd name="adj4" fmla="val -55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smtClean="0"/>
              <a:t>Once all displayed items are added to the list, Guava library from Google will be used to check the Sorting order of the list.</a:t>
            </a:r>
            <a:endParaRPr lang="en-GB" sz="1400" dirty="0"/>
          </a:p>
        </p:txBody>
      </p:sp>
      <p:sp>
        <p:nvSpPr>
          <p:cNvPr id="17" name="Rectangle 16"/>
          <p:cNvSpPr/>
          <p:nvPr/>
        </p:nvSpPr>
        <p:spPr>
          <a:xfrm>
            <a:off x="1991833" y="4869713"/>
            <a:ext cx="5237114" cy="1848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6848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7812" b="15580"/>
          <a:stretch/>
        </p:blipFill>
        <p:spPr>
          <a:xfrm>
            <a:off x="0" y="0"/>
            <a:ext cx="12192000" cy="6234249"/>
          </a:xfrm>
          <a:prstGeom prst="rect">
            <a:avLst/>
          </a:prstGeom>
        </p:spPr>
      </p:pic>
      <p:sp>
        <p:nvSpPr>
          <p:cNvPr id="9" name="Rectangle 8"/>
          <p:cNvSpPr/>
          <p:nvPr/>
        </p:nvSpPr>
        <p:spPr>
          <a:xfrm>
            <a:off x="0" y="0"/>
            <a:ext cx="12192000" cy="6234249"/>
          </a:xfrm>
          <a:prstGeom prst="rect">
            <a:avLst/>
          </a:prstGeom>
          <a:solidFill>
            <a:srgbClr val="0C34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BFBEB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26140" y="2762854"/>
            <a:ext cx="5675311" cy="430887"/>
          </a:xfrm>
          <a:prstGeom prst="rect">
            <a:avLst/>
          </a:prstGeom>
          <a:noFill/>
        </p:spPr>
        <p:txBody>
          <a:bodyPr wrap="square" lIns="0" tIns="0" rIns="0" bIns="0" rtlCol="0">
            <a:spAutoFit/>
          </a:bodyPr>
          <a:lstStyle/>
          <a:p>
            <a:r>
              <a:rPr lang="en-US" sz="2800" dirty="0" smtClean="0">
                <a:solidFill>
                  <a:schemeClr val="bg1"/>
                </a:solidFill>
                <a:latin typeface="+mj-lt"/>
              </a:rPr>
              <a:t>Thank You</a:t>
            </a:r>
            <a:endParaRPr lang="en-US" sz="2800" dirty="0">
              <a:solidFill>
                <a:schemeClr val="bg1"/>
              </a:solidFill>
              <a:latin typeface="+mj-lt"/>
            </a:endParaRPr>
          </a:p>
        </p:txBody>
      </p:sp>
    </p:spTree>
    <p:extLst>
      <p:ext uri="{BB962C8B-B14F-4D97-AF65-F5344CB8AC3E}">
        <p14:creationId xmlns:p14="http://schemas.microsoft.com/office/powerpoint/2010/main" val="1316282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
      <a:majorFont>
        <a:latin typeface="Adobe Gothic Std B"/>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TotalTime>
  <Words>601</Words>
  <Application>Microsoft Office PowerPoint</Application>
  <PresentationFormat>Custom</PresentationFormat>
  <Paragraphs>67</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Test Approach for eBay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 Sharma</dc:creator>
  <cp:lastModifiedBy>swati</cp:lastModifiedBy>
  <cp:revision>61</cp:revision>
  <dcterms:created xsi:type="dcterms:W3CDTF">2017-06-08T09:33:15Z</dcterms:created>
  <dcterms:modified xsi:type="dcterms:W3CDTF">2018-02-26T13:15:10Z</dcterms:modified>
</cp:coreProperties>
</file>